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76"/>
  </p:notesMasterIdLst>
  <p:handoutMasterIdLst>
    <p:handoutMasterId r:id="rId77"/>
  </p:handoutMasterIdLst>
  <p:sldIdLst>
    <p:sldId id="3282" r:id="rId2"/>
    <p:sldId id="3283" r:id="rId3"/>
    <p:sldId id="3294" r:id="rId4"/>
    <p:sldId id="3287" r:id="rId5"/>
    <p:sldId id="3290" r:id="rId6"/>
    <p:sldId id="3296" r:id="rId7"/>
    <p:sldId id="3297" r:id="rId8"/>
    <p:sldId id="3298" r:id="rId9"/>
    <p:sldId id="3299" r:id="rId10"/>
    <p:sldId id="3300" r:id="rId11"/>
    <p:sldId id="3301" r:id="rId12"/>
    <p:sldId id="3302" r:id="rId13"/>
    <p:sldId id="3303" r:id="rId14"/>
    <p:sldId id="3304" r:id="rId15"/>
    <p:sldId id="3305" r:id="rId16"/>
    <p:sldId id="3306" r:id="rId17"/>
    <p:sldId id="3307" r:id="rId18"/>
    <p:sldId id="3308" r:id="rId19"/>
    <p:sldId id="3309" r:id="rId20"/>
    <p:sldId id="3310" r:id="rId21"/>
    <p:sldId id="3311" r:id="rId22"/>
    <p:sldId id="3312" r:id="rId23"/>
    <p:sldId id="3313" r:id="rId24"/>
    <p:sldId id="3314" r:id="rId25"/>
    <p:sldId id="3315" r:id="rId26"/>
    <p:sldId id="3322" r:id="rId27"/>
    <p:sldId id="3323" r:id="rId28"/>
    <p:sldId id="3325" r:id="rId29"/>
    <p:sldId id="3500" r:id="rId30"/>
    <p:sldId id="3501" r:id="rId31"/>
    <p:sldId id="3324" r:id="rId32"/>
    <p:sldId id="3329" r:id="rId33"/>
    <p:sldId id="3330" r:id="rId34"/>
    <p:sldId id="3336" r:id="rId35"/>
    <p:sldId id="3337" r:id="rId36"/>
    <p:sldId id="3338" r:id="rId37"/>
    <p:sldId id="3339" r:id="rId38"/>
    <p:sldId id="3340" r:id="rId39"/>
    <p:sldId id="3341" r:id="rId40"/>
    <p:sldId id="3342" r:id="rId41"/>
    <p:sldId id="3343" r:id="rId42"/>
    <p:sldId id="3344" r:id="rId43"/>
    <p:sldId id="3345" r:id="rId44"/>
    <p:sldId id="3346" r:id="rId45"/>
    <p:sldId id="3347" r:id="rId46"/>
    <p:sldId id="3348" r:id="rId47"/>
    <p:sldId id="3316" r:id="rId48"/>
    <p:sldId id="3502" r:id="rId49"/>
    <p:sldId id="3349" r:id="rId50"/>
    <p:sldId id="3350" r:id="rId51"/>
    <p:sldId id="3351" r:id="rId52"/>
    <p:sldId id="3352" r:id="rId53"/>
    <p:sldId id="3353" r:id="rId54"/>
    <p:sldId id="3359" r:id="rId55"/>
    <p:sldId id="3362" r:id="rId56"/>
    <p:sldId id="3365" r:id="rId57"/>
    <p:sldId id="3366" r:id="rId58"/>
    <p:sldId id="3367" r:id="rId59"/>
    <p:sldId id="3368" r:id="rId60"/>
    <p:sldId id="3369" r:id="rId61"/>
    <p:sldId id="3370" r:id="rId62"/>
    <p:sldId id="3371" r:id="rId63"/>
    <p:sldId id="3379" r:id="rId64"/>
    <p:sldId id="3380" r:id="rId65"/>
    <p:sldId id="3381" r:id="rId66"/>
    <p:sldId id="3383" r:id="rId67"/>
    <p:sldId id="3384" r:id="rId68"/>
    <p:sldId id="3390" r:id="rId69"/>
    <p:sldId id="3391" r:id="rId70"/>
    <p:sldId id="3393" r:id="rId71"/>
    <p:sldId id="3394" r:id="rId72"/>
    <p:sldId id="3395" r:id="rId73"/>
    <p:sldId id="3435" r:id="rId74"/>
    <p:sldId id="3397" r:id="rId75"/>
  </p:sldIdLst>
  <p:sldSz cx="12858750" cy="723265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28">
          <p15:clr>
            <a:srgbClr val="A4A3A4"/>
          </p15:clr>
        </p15:guide>
        <p15:guide id="2" orient="horz" pos="4183">
          <p15:clr>
            <a:srgbClr val="A4A3A4"/>
          </p15:clr>
        </p15:guide>
        <p15:guide id="3" pos="4050">
          <p15:clr>
            <a:srgbClr val="A4A3A4"/>
          </p15:clr>
        </p15:guide>
        <p15:guide id="4" pos="7588">
          <p15:clr>
            <a:srgbClr val="A4A3A4"/>
          </p15:clr>
        </p15:guide>
        <p15:guide id="5" pos="356">
          <p15:clr>
            <a:srgbClr val="A4A3A4"/>
          </p15:clr>
        </p15:guide>
        <p15:guide id="6" pos="135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EFE0"/>
    <a:srgbClr val="F8D5AE"/>
    <a:srgbClr val="66465D"/>
    <a:srgbClr val="6B2753"/>
    <a:srgbClr val="F0E9E4"/>
    <a:srgbClr val="F8E4DC"/>
    <a:srgbClr val="B0A7B5"/>
    <a:srgbClr val="D6D7E0"/>
    <a:srgbClr val="EDE2FE"/>
    <a:srgbClr val="C7A6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606" autoAdjust="0"/>
    <p:restoredTop sz="92986" autoAdjust="0"/>
  </p:normalViewPr>
  <p:slideViewPr>
    <p:cSldViewPr>
      <p:cViewPr varScale="1">
        <p:scale>
          <a:sx n="108" d="100"/>
          <a:sy n="108" d="100"/>
        </p:scale>
        <p:origin x="912" y="192"/>
      </p:cViewPr>
      <p:guideLst>
        <p:guide orient="horz" pos="328"/>
        <p:guide orient="horz" pos="4183"/>
        <p:guide pos="4050"/>
        <p:guide pos="7588"/>
        <p:guide pos="356"/>
        <p:guide pos="1350"/>
      </p:guideLst>
    </p:cSldViewPr>
  </p:slideViewPr>
  <p:outlineViewPr>
    <p:cViewPr>
      <p:scale>
        <a:sx n="100" d="100"/>
        <a:sy n="100" d="100"/>
      </p:scale>
      <p:origin x="0" y="-14412"/>
    </p:cViewPr>
  </p:outlineViewPr>
  <p:notesTextViewPr>
    <p:cViewPr>
      <p:scale>
        <a:sx n="1" d="1"/>
        <a:sy n="1" d="1"/>
      </p:scale>
      <p:origin x="0" y="0"/>
    </p:cViewPr>
  </p:notesTextViewPr>
  <p:sorterViewPr>
    <p:cViewPr>
      <p:scale>
        <a:sx n="66" d="100"/>
        <a:sy n="66" d="100"/>
      </p:scale>
      <p:origin x="0" y="0"/>
    </p:cViewPr>
  </p:sorterViewPr>
  <p:notesViewPr>
    <p:cSldViewPr>
      <p:cViewPr varScale="1">
        <p:scale>
          <a:sx n="85" d="100"/>
          <a:sy n="85" d="100"/>
        </p:scale>
        <p:origin x="3804"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742FC-62BB-4B81-9CA5-3B750A4B4580}" type="datetimeFigureOut">
              <a:rPr lang="zh-CN" altLang="en-US" smtClean="0"/>
              <a:t>2022/12/19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7E82F1-5B17-4D95-A6D6-EB96F2D72B61}" type="slidenum">
              <a:rPr lang="zh-CN" altLang="en-US" smtClean="0"/>
              <a:t>‹#›</a:t>
            </a:fld>
            <a:endParaRPr lang="zh-CN" altLang="en-US"/>
          </a:p>
        </p:txBody>
      </p:sp>
    </p:spTree>
    <p:extLst>
      <p:ext uri="{BB962C8B-B14F-4D97-AF65-F5344CB8AC3E}">
        <p14:creationId xmlns:p14="http://schemas.microsoft.com/office/powerpoint/2010/main" val="25442482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t>2022/12/19</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t>‹#›</a:t>
            </a:fld>
            <a:endParaRPr lang="zh-CN" altLang="en-US"/>
          </a:p>
        </p:txBody>
      </p:sp>
    </p:spTree>
    <p:extLst>
      <p:ext uri="{BB962C8B-B14F-4D97-AF65-F5344CB8AC3E}">
        <p14:creationId xmlns:p14="http://schemas.microsoft.com/office/powerpoint/2010/main" val="13942939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3765" rtl="0" eaLnBrk="1" latinLnBrk="0" hangingPunct="1">
      <a:defRPr sz="1300" kern="1200">
        <a:solidFill>
          <a:schemeClr val="tx1"/>
        </a:solidFill>
        <a:latin typeface="+mn-lt"/>
        <a:ea typeface="+mn-ea"/>
        <a:cs typeface="+mn-cs"/>
      </a:defRPr>
    </a:lvl6pPr>
    <a:lvl7pPr marL="2742565" algn="l" defTabSz="913765" rtl="0" eaLnBrk="1" latinLnBrk="0" hangingPunct="1">
      <a:defRPr sz="1300" kern="1200">
        <a:solidFill>
          <a:schemeClr val="tx1"/>
        </a:solidFill>
        <a:latin typeface="+mn-lt"/>
        <a:ea typeface="+mn-ea"/>
        <a:cs typeface="+mn-cs"/>
      </a:defRPr>
    </a:lvl7pPr>
    <a:lvl8pPr marL="3199765" algn="l" defTabSz="913765" rtl="0" eaLnBrk="1" latinLnBrk="0" hangingPunct="1">
      <a:defRPr sz="1300" kern="1200">
        <a:solidFill>
          <a:schemeClr val="tx1"/>
        </a:solidFill>
        <a:latin typeface="+mn-lt"/>
        <a:ea typeface="+mn-ea"/>
        <a:cs typeface="+mn-cs"/>
      </a:defRPr>
    </a:lvl8pPr>
    <a:lvl9pPr marL="3656965" algn="l" defTabSz="91376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10</a:t>
            </a:fld>
            <a:endParaRPr lang="zh-CN" altLang="en-US"/>
          </a:p>
        </p:txBody>
      </p:sp>
    </p:spTree>
    <p:extLst>
      <p:ext uri="{BB962C8B-B14F-4D97-AF65-F5344CB8AC3E}">
        <p14:creationId xmlns:p14="http://schemas.microsoft.com/office/powerpoint/2010/main" val="2351327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11</a:t>
            </a:fld>
            <a:endParaRPr lang="zh-CN" altLang="en-US"/>
          </a:p>
        </p:txBody>
      </p:sp>
    </p:spTree>
    <p:extLst>
      <p:ext uri="{BB962C8B-B14F-4D97-AF65-F5344CB8AC3E}">
        <p14:creationId xmlns:p14="http://schemas.microsoft.com/office/powerpoint/2010/main" val="13786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12</a:t>
            </a:fld>
            <a:endParaRPr lang="zh-CN" altLang="en-US"/>
          </a:p>
        </p:txBody>
      </p:sp>
    </p:spTree>
    <p:extLst>
      <p:ext uri="{BB962C8B-B14F-4D97-AF65-F5344CB8AC3E}">
        <p14:creationId xmlns:p14="http://schemas.microsoft.com/office/powerpoint/2010/main" val="3674572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13</a:t>
            </a:fld>
            <a:endParaRPr lang="zh-CN" altLang="en-US"/>
          </a:p>
        </p:txBody>
      </p:sp>
    </p:spTree>
    <p:extLst>
      <p:ext uri="{BB962C8B-B14F-4D97-AF65-F5344CB8AC3E}">
        <p14:creationId xmlns:p14="http://schemas.microsoft.com/office/powerpoint/2010/main" val="37618646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14</a:t>
            </a:fld>
            <a:endParaRPr lang="zh-CN" altLang="en-US"/>
          </a:p>
        </p:txBody>
      </p:sp>
    </p:spTree>
    <p:extLst>
      <p:ext uri="{BB962C8B-B14F-4D97-AF65-F5344CB8AC3E}">
        <p14:creationId xmlns:p14="http://schemas.microsoft.com/office/powerpoint/2010/main" val="2060279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15</a:t>
            </a:fld>
            <a:endParaRPr lang="zh-CN" altLang="en-US"/>
          </a:p>
        </p:txBody>
      </p:sp>
    </p:spTree>
    <p:extLst>
      <p:ext uri="{BB962C8B-B14F-4D97-AF65-F5344CB8AC3E}">
        <p14:creationId xmlns:p14="http://schemas.microsoft.com/office/powerpoint/2010/main" val="27050929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16</a:t>
            </a:fld>
            <a:endParaRPr lang="zh-CN" altLang="en-US"/>
          </a:p>
        </p:txBody>
      </p:sp>
    </p:spTree>
    <p:extLst>
      <p:ext uri="{BB962C8B-B14F-4D97-AF65-F5344CB8AC3E}">
        <p14:creationId xmlns:p14="http://schemas.microsoft.com/office/powerpoint/2010/main" val="3515081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17</a:t>
            </a:fld>
            <a:endParaRPr lang="zh-CN" altLang="en-US"/>
          </a:p>
        </p:txBody>
      </p:sp>
    </p:spTree>
    <p:extLst>
      <p:ext uri="{BB962C8B-B14F-4D97-AF65-F5344CB8AC3E}">
        <p14:creationId xmlns:p14="http://schemas.microsoft.com/office/powerpoint/2010/main" val="14931561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18</a:t>
            </a:fld>
            <a:endParaRPr lang="zh-CN" altLang="en-US"/>
          </a:p>
        </p:txBody>
      </p:sp>
    </p:spTree>
    <p:extLst>
      <p:ext uri="{BB962C8B-B14F-4D97-AF65-F5344CB8AC3E}">
        <p14:creationId xmlns:p14="http://schemas.microsoft.com/office/powerpoint/2010/main" val="13333896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19</a:t>
            </a:fld>
            <a:endParaRPr lang="zh-CN" altLang="en-US"/>
          </a:p>
        </p:txBody>
      </p:sp>
    </p:spTree>
    <p:extLst>
      <p:ext uri="{BB962C8B-B14F-4D97-AF65-F5344CB8AC3E}">
        <p14:creationId xmlns:p14="http://schemas.microsoft.com/office/powerpoint/2010/main" val="2517794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20</a:t>
            </a:fld>
            <a:endParaRPr lang="zh-CN" altLang="en-US"/>
          </a:p>
        </p:txBody>
      </p:sp>
    </p:spTree>
    <p:extLst>
      <p:ext uri="{BB962C8B-B14F-4D97-AF65-F5344CB8AC3E}">
        <p14:creationId xmlns:p14="http://schemas.microsoft.com/office/powerpoint/2010/main" val="15244768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21</a:t>
            </a:fld>
            <a:endParaRPr lang="zh-CN" altLang="en-US"/>
          </a:p>
        </p:txBody>
      </p:sp>
    </p:spTree>
    <p:extLst>
      <p:ext uri="{BB962C8B-B14F-4D97-AF65-F5344CB8AC3E}">
        <p14:creationId xmlns:p14="http://schemas.microsoft.com/office/powerpoint/2010/main" val="38112320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22</a:t>
            </a:fld>
            <a:endParaRPr lang="zh-CN" altLang="en-US"/>
          </a:p>
        </p:txBody>
      </p:sp>
    </p:spTree>
    <p:extLst>
      <p:ext uri="{BB962C8B-B14F-4D97-AF65-F5344CB8AC3E}">
        <p14:creationId xmlns:p14="http://schemas.microsoft.com/office/powerpoint/2010/main" val="22860450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23</a:t>
            </a:fld>
            <a:endParaRPr lang="zh-CN" altLang="en-US"/>
          </a:p>
        </p:txBody>
      </p:sp>
    </p:spTree>
    <p:extLst>
      <p:ext uri="{BB962C8B-B14F-4D97-AF65-F5344CB8AC3E}">
        <p14:creationId xmlns:p14="http://schemas.microsoft.com/office/powerpoint/2010/main" val="7189162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24</a:t>
            </a:fld>
            <a:endParaRPr lang="zh-CN" altLang="en-US"/>
          </a:p>
        </p:txBody>
      </p:sp>
    </p:spTree>
    <p:extLst>
      <p:ext uri="{BB962C8B-B14F-4D97-AF65-F5344CB8AC3E}">
        <p14:creationId xmlns:p14="http://schemas.microsoft.com/office/powerpoint/2010/main" val="41508675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25</a:t>
            </a:fld>
            <a:endParaRPr lang="zh-CN" altLang="en-US"/>
          </a:p>
        </p:txBody>
      </p:sp>
    </p:spTree>
    <p:extLst>
      <p:ext uri="{BB962C8B-B14F-4D97-AF65-F5344CB8AC3E}">
        <p14:creationId xmlns:p14="http://schemas.microsoft.com/office/powerpoint/2010/main" val="29724310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26</a:t>
            </a:fld>
            <a:endParaRPr lang="zh-CN" altLang="en-US"/>
          </a:p>
        </p:txBody>
      </p:sp>
    </p:spTree>
    <p:extLst>
      <p:ext uri="{BB962C8B-B14F-4D97-AF65-F5344CB8AC3E}">
        <p14:creationId xmlns:p14="http://schemas.microsoft.com/office/powerpoint/2010/main" val="24021535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27</a:t>
            </a:fld>
            <a:endParaRPr lang="zh-CN" altLang="en-US"/>
          </a:p>
        </p:txBody>
      </p:sp>
    </p:spTree>
    <p:extLst>
      <p:ext uri="{BB962C8B-B14F-4D97-AF65-F5344CB8AC3E}">
        <p14:creationId xmlns:p14="http://schemas.microsoft.com/office/powerpoint/2010/main" val="3199268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28</a:t>
            </a:fld>
            <a:endParaRPr lang="zh-CN" altLang="en-US"/>
          </a:p>
        </p:txBody>
      </p:sp>
    </p:spTree>
    <p:extLst>
      <p:ext uri="{BB962C8B-B14F-4D97-AF65-F5344CB8AC3E}">
        <p14:creationId xmlns:p14="http://schemas.microsoft.com/office/powerpoint/2010/main" val="5406306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31</a:t>
            </a:fld>
            <a:endParaRPr lang="zh-CN" altLang="en-US"/>
          </a:p>
        </p:txBody>
      </p:sp>
    </p:spTree>
    <p:extLst>
      <p:ext uri="{BB962C8B-B14F-4D97-AF65-F5344CB8AC3E}">
        <p14:creationId xmlns:p14="http://schemas.microsoft.com/office/powerpoint/2010/main" val="3468365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32</a:t>
            </a:fld>
            <a:endParaRPr lang="zh-CN" altLang="en-US"/>
          </a:p>
        </p:txBody>
      </p:sp>
    </p:spTree>
    <p:extLst>
      <p:ext uri="{BB962C8B-B14F-4D97-AF65-F5344CB8AC3E}">
        <p14:creationId xmlns:p14="http://schemas.microsoft.com/office/powerpoint/2010/main" val="19730872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33</a:t>
            </a:fld>
            <a:endParaRPr lang="zh-CN" altLang="en-US"/>
          </a:p>
        </p:txBody>
      </p:sp>
    </p:spTree>
    <p:extLst>
      <p:ext uri="{BB962C8B-B14F-4D97-AF65-F5344CB8AC3E}">
        <p14:creationId xmlns:p14="http://schemas.microsoft.com/office/powerpoint/2010/main" val="40119976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34</a:t>
            </a:fld>
            <a:endParaRPr lang="zh-CN" altLang="en-US"/>
          </a:p>
        </p:txBody>
      </p:sp>
    </p:spTree>
    <p:extLst>
      <p:ext uri="{BB962C8B-B14F-4D97-AF65-F5344CB8AC3E}">
        <p14:creationId xmlns:p14="http://schemas.microsoft.com/office/powerpoint/2010/main" val="5396105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35</a:t>
            </a:fld>
            <a:endParaRPr lang="zh-CN" altLang="en-US"/>
          </a:p>
        </p:txBody>
      </p:sp>
    </p:spTree>
    <p:extLst>
      <p:ext uri="{BB962C8B-B14F-4D97-AF65-F5344CB8AC3E}">
        <p14:creationId xmlns:p14="http://schemas.microsoft.com/office/powerpoint/2010/main" val="44351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36</a:t>
            </a:fld>
            <a:endParaRPr lang="zh-CN" altLang="en-US"/>
          </a:p>
        </p:txBody>
      </p:sp>
    </p:spTree>
    <p:extLst>
      <p:ext uri="{BB962C8B-B14F-4D97-AF65-F5344CB8AC3E}">
        <p14:creationId xmlns:p14="http://schemas.microsoft.com/office/powerpoint/2010/main" val="24352002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37</a:t>
            </a:fld>
            <a:endParaRPr lang="zh-CN" altLang="en-US"/>
          </a:p>
        </p:txBody>
      </p:sp>
    </p:spTree>
    <p:extLst>
      <p:ext uri="{BB962C8B-B14F-4D97-AF65-F5344CB8AC3E}">
        <p14:creationId xmlns:p14="http://schemas.microsoft.com/office/powerpoint/2010/main" val="39228851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38</a:t>
            </a:fld>
            <a:endParaRPr lang="zh-CN" altLang="en-US"/>
          </a:p>
        </p:txBody>
      </p:sp>
    </p:spTree>
    <p:extLst>
      <p:ext uri="{BB962C8B-B14F-4D97-AF65-F5344CB8AC3E}">
        <p14:creationId xmlns:p14="http://schemas.microsoft.com/office/powerpoint/2010/main" val="42943846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39</a:t>
            </a:fld>
            <a:endParaRPr lang="zh-CN" altLang="en-US"/>
          </a:p>
        </p:txBody>
      </p:sp>
    </p:spTree>
    <p:extLst>
      <p:ext uri="{BB962C8B-B14F-4D97-AF65-F5344CB8AC3E}">
        <p14:creationId xmlns:p14="http://schemas.microsoft.com/office/powerpoint/2010/main" val="4501346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40</a:t>
            </a:fld>
            <a:endParaRPr lang="zh-CN" altLang="en-US"/>
          </a:p>
        </p:txBody>
      </p:sp>
    </p:spTree>
    <p:extLst>
      <p:ext uri="{BB962C8B-B14F-4D97-AF65-F5344CB8AC3E}">
        <p14:creationId xmlns:p14="http://schemas.microsoft.com/office/powerpoint/2010/main" val="31569222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41</a:t>
            </a:fld>
            <a:endParaRPr lang="zh-CN" altLang="en-US"/>
          </a:p>
        </p:txBody>
      </p:sp>
    </p:spTree>
    <p:extLst>
      <p:ext uri="{BB962C8B-B14F-4D97-AF65-F5344CB8AC3E}">
        <p14:creationId xmlns:p14="http://schemas.microsoft.com/office/powerpoint/2010/main" val="1326454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42</a:t>
            </a:fld>
            <a:endParaRPr lang="zh-CN" altLang="en-US"/>
          </a:p>
        </p:txBody>
      </p:sp>
    </p:spTree>
    <p:extLst>
      <p:ext uri="{BB962C8B-B14F-4D97-AF65-F5344CB8AC3E}">
        <p14:creationId xmlns:p14="http://schemas.microsoft.com/office/powerpoint/2010/main" val="12335194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43</a:t>
            </a:fld>
            <a:endParaRPr lang="zh-CN" altLang="en-US"/>
          </a:p>
        </p:txBody>
      </p:sp>
    </p:spTree>
    <p:extLst>
      <p:ext uri="{BB962C8B-B14F-4D97-AF65-F5344CB8AC3E}">
        <p14:creationId xmlns:p14="http://schemas.microsoft.com/office/powerpoint/2010/main" val="21464233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44</a:t>
            </a:fld>
            <a:endParaRPr lang="zh-CN" altLang="en-US"/>
          </a:p>
        </p:txBody>
      </p:sp>
    </p:spTree>
    <p:extLst>
      <p:ext uri="{BB962C8B-B14F-4D97-AF65-F5344CB8AC3E}">
        <p14:creationId xmlns:p14="http://schemas.microsoft.com/office/powerpoint/2010/main" val="15665754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45</a:t>
            </a:fld>
            <a:endParaRPr lang="zh-CN" altLang="en-US"/>
          </a:p>
        </p:txBody>
      </p:sp>
    </p:spTree>
    <p:extLst>
      <p:ext uri="{BB962C8B-B14F-4D97-AF65-F5344CB8AC3E}">
        <p14:creationId xmlns:p14="http://schemas.microsoft.com/office/powerpoint/2010/main" val="1265042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46</a:t>
            </a:fld>
            <a:endParaRPr lang="zh-CN" altLang="en-US"/>
          </a:p>
        </p:txBody>
      </p:sp>
    </p:spTree>
    <p:extLst>
      <p:ext uri="{BB962C8B-B14F-4D97-AF65-F5344CB8AC3E}">
        <p14:creationId xmlns:p14="http://schemas.microsoft.com/office/powerpoint/2010/main" val="19850056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7714A62-573B-4E45-98DE-F671F5E8E8E9}" type="slidenum">
              <a:rPr lang="zh-CN" altLang="en-US" smtClean="0"/>
              <a:t>48</a:t>
            </a:fld>
            <a:endParaRPr lang="zh-CN" altLang="en-US"/>
          </a:p>
        </p:txBody>
      </p:sp>
    </p:spTree>
    <p:extLst>
      <p:ext uri="{BB962C8B-B14F-4D97-AF65-F5344CB8AC3E}">
        <p14:creationId xmlns:p14="http://schemas.microsoft.com/office/powerpoint/2010/main" val="20370083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49</a:t>
            </a:fld>
            <a:endParaRPr lang="zh-CN" altLang="en-US"/>
          </a:p>
        </p:txBody>
      </p:sp>
    </p:spTree>
    <p:extLst>
      <p:ext uri="{BB962C8B-B14F-4D97-AF65-F5344CB8AC3E}">
        <p14:creationId xmlns:p14="http://schemas.microsoft.com/office/powerpoint/2010/main" val="895295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50</a:t>
            </a:fld>
            <a:endParaRPr lang="zh-CN" altLang="en-US"/>
          </a:p>
        </p:txBody>
      </p:sp>
    </p:spTree>
    <p:extLst>
      <p:ext uri="{BB962C8B-B14F-4D97-AF65-F5344CB8AC3E}">
        <p14:creationId xmlns:p14="http://schemas.microsoft.com/office/powerpoint/2010/main" val="35535518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51</a:t>
            </a:fld>
            <a:endParaRPr lang="zh-CN" altLang="en-US"/>
          </a:p>
        </p:txBody>
      </p:sp>
    </p:spTree>
    <p:extLst>
      <p:ext uri="{BB962C8B-B14F-4D97-AF65-F5344CB8AC3E}">
        <p14:creationId xmlns:p14="http://schemas.microsoft.com/office/powerpoint/2010/main" val="28026004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52</a:t>
            </a:fld>
            <a:endParaRPr lang="zh-CN" altLang="en-US"/>
          </a:p>
        </p:txBody>
      </p:sp>
    </p:spTree>
    <p:extLst>
      <p:ext uri="{BB962C8B-B14F-4D97-AF65-F5344CB8AC3E}">
        <p14:creationId xmlns:p14="http://schemas.microsoft.com/office/powerpoint/2010/main" val="3075862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53</a:t>
            </a:fld>
            <a:endParaRPr lang="zh-CN" altLang="en-US"/>
          </a:p>
        </p:txBody>
      </p:sp>
    </p:spTree>
    <p:extLst>
      <p:ext uri="{BB962C8B-B14F-4D97-AF65-F5344CB8AC3E}">
        <p14:creationId xmlns:p14="http://schemas.microsoft.com/office/powerpoint/2010/main" val="27534383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54</a:t>
            </a:fld>
            <a:endParaRPr lang="zh-CN" altLang="en-US"/>
          </a:p>
        </p:txBody>
      </p:sp>
    </p:spTree>
    <p:extLst>
      <p:ext uri="{BB962C8B-B14F-4D97-AF65-F5344CB8AC3E}">
        <p14:creationId xmlns:p14="http://schemas.microsoft.com/office/powerpoint/2010/main" val="20822250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55</a:t>
            </a:fld>
            <a:endParaRPr lang="zh-CN" altLang="en-US"/>
          </a:p>
        </p:txBody>
      </p:sp>
    </p:spTree>
    <p:extLst>
      <p:ext uri="{BB962C8B-B14F-4D97-AF65-F5344CB8AC3E}">
        <p14:creationId xmlns:p14="http://schemas.microsoft.com/office/powerpoint/2010/main" val="30838129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56</a:t>
            </a:fld>
            <a:endParaRPr lang="zh-CN" altLang="en-US"/>
          </a:p>
        </p:txBody>
      </p:sp>
    </p:spTree>
    <p:extLst>
      <p:ext uri="{BB962C8B-B14F-4D97-AF65-F5344CB8AC3E}">
        <p14:creationId xmlns:p14="http://schemas.microsoft.com/office/powerpoint/2010/main" val="25606659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57</a:t>
            </a:fld>
            <a:endParaRPr lang="zh-CN" altLang="en-US"/>
          </a:p>
        </p:txBody>
      </p:sp>
    </p:spTree>
    <p:extLst>
      <p:ext uri="{BB962C8B-B14F-4D97-AF65-F5344CB8AC3E}">
        <p14:creationId xmlns:p14="http://schemas.microsoft.com/office/powerpoint/2010/main" val="17708416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58</a:t>
            </a:fld>
            <a:endParaRPr lang="zh-CN" altLang="en-US"/>
          </a:p>
        </p:txBody>
      </p:sp>
    </p:spTree>
    <p:extLst>
      <p:ext uri="{BB962C8B-B14F-4D97-AF65-F5344CB8AC3E}">
        <p14:creationId xmlns:p14="http://schemas.microsoft.com/office/powerpoint/2010/main" val="35023472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59</a:t>
            </a:fld>
            <a:endParaRPr lang="zh-CN" altLang="en-US"/>
          </a:p>
        </p:txBody>
      </p:sp>
    </p:spTree>
    <p:extLst>
      <p:ext uri="{BB962C8B-B14F-4D97-AF65-F5344CB8AC3E}">
        <p14:creationId xmlns:p14="http://schemas.microsoft.com/office/powerpoint/2010/main" val="26447605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60</a:t>
            </a:fld>
            <a:endParaRPr lang="zh-CN" altLang="en-US"/>
          </a:p>
        </p:txBody>
      </p:sp>
    </p:spTree>
    <p:extLst>
      <p:ext uri="{BB962C8B-B14F-4D97-AF65-F5344CB8AC3E}">
        <p14:creationId xmlns:p14="http://schemas.microsoft.com/office/powerpoint/2010/main" val="42448586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61</a:t>
            </a:fld>
            <a:endParaRPr lang="zh-CN" altLang="en-US"/>
          </a:p>
        </p:txBody>
      </p:sp>
    </p:spTree>
    <p:extLst>
      <p:ext uri="{BB962C8B-B14F-4D97-AF65-F5344CB8AC3E}">
        <p14:creationId xmlns:p14="http://schemas.microsoft.com/office/powerpoint/2010/main" val="20783059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62</a:t>
            </a:fld>
            <a:endParaRPr lang="zh-CN" altLang="en-US"/>
          </a:p>
        </p:txBody>
      </p:sp>
    </p:spTree>
    <p:extLst>
      <p:ext uri="{BB962C8B-B14F-4D97-AF65-F5344CB8AC3E}">
        <p14:creationId xmlns:p14="http://schemas.microsoft.com/office/powerpoint/2010/main" val="850914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6</a:t>
            </a:fld>
            <a:endParaRPr lang="zh-CN" altLang="en-US"/>
          </a:p>
        </p:txBody>
      </p:sp>
    </p:spTree>
    <p:extLst>
      <p:ext uri="{BB962C8B-B14F-4D97-AF65-F5344CB8AC3E}">
        <p14:creationId xmlns:p14="http://schemas.microsoft.com/office/powerpoint/2010/main" val="28187674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63</a:t>
            </a:fld>
            <a:endParaRPr lang="zh-CN" altLang="en-US"/>
          </a:p>
        </p:txBody>
      </p:sp>
    </p:spTree>
    <p:extLst>
      <p:ext uri="{BB962C8B-B14F-4D97-AF65-F5344CB8AC3E}">
        <p14:creationId xmlns:p14="http://schemas.microsoft.com/office/powerpoint/2010/main" val="27074581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64</a:t>
            </a:fld>
            <a:endParaRPr lang="zh-CN" altLang="en-US"/>
          </a:p>
        </p:txBody>
      </p:sp>
    </p:spTree>
    <p:extLst>
      <p:ext uri="{BB962C8B-B14F-4D97-AF65-F5344CB8AC3E}">
        <p14:creationId xmlns:p14="http://schemas.microsoft.com/office/powerpoint/2010/main" val="15755771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65</a:t>
            </a:fld>
            <a:endParaRPr lang="zh-CN" altLang="en-US"/>
          </a:p>
        </p:txBody>
      </p:sp>
    </p:spTree>
    <p:extLst>
      <p:ext uri="{BB962C8B-B14F-4D97-AF65-F5344CB8AC3E}">
        <p14:creationId xmlns:p14="http://schemas.microsoft.com/office/powerpoint/2010/main" val="25363125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66</a:t>
            </a:fld>
            <a:endParaRPr lang="zh-CN" altLang="en-US"/>
          </a:p>
        </p:txBody>
      </p:sp>
    </p:spTree>
    <p:extLst>
      <p:ext uri="{BB962C8B-B14F-4D97-AF65-F5344CB8AC3E}">
        <p14:creationId xmlns:p14="http://schemas.microsoft.com/office/powerpoint/2010/main" val="37540779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67</a:t>
            </a:fld>
            <a:endParaRPr lang="zh-CN" altLang="en-US"/>
          </a:p>
        </p:txBody>
      </p:sp>
    </p:spTree>
    <p:extLst>
      <p:ext uri="{BB962C8B-B14F-4D97-AF65-F5344CB8AC3E}">
        <p14:creationId xmlns:p14="http://schemas.microsoft.com/office/powerpoint/2010/main" val="39708405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68</a:t>
            </a:fld>
            <a:endParaRPr lang="zh-CN" altLang="en-US"/>
          </a:p>
        </p:txBody>
      </p:sp>
    </p:spTree>
    <p:extLst>
      <p:ext uri="{BB962C8B-B14F-4D97-AF65-F5344CB8AC3E}">
        <p14:creationId xmlns:p14="http://schemas.microsoft.com/office/powerpoint/2010/main" val="15780726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69</a:t>
            </a:fld>
            <a:endParaRPr lang="zh-CN" altLang="en-US"/>
          </a:p>
        </p:txBody>
      </p:sp>
    </p:spTree>
    <p:extLst>
      <p:ext uri="{BB962C8B-B14F-4D97-AF65-F5344CB8AC3E}">
        <p14:creationId xmlns:p14="http://schemas.microsoft.com/office/powerpoint/2010/main" val="2827280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70</a:t>
            </a:fld>
            <a:endParaRPr lang="zh-CN" altLang="en-US"/>
          </a:p>
        </p:txBody>
      </p:sp>
    </p:spTree>
    <p:extLst>
      <p:ext uri="{BB962C8B-B14F-4D97-AF65-F5344CB8AC3E}">
        <p14:creationId xmlns:p14="http://schemas.microsoft.com/office/powerpoint/2010/main" val="25275413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71</a:t>
            </a:fld>
            <a:endParaRPr lang="zh-CN" altLang="en-US"/>
          </a:p>
        </p:txBody>
      </p:sp>
    </p:spTree>
    <p:extLst>
      <p:ext uri="{BB962C8B-B14F-4D97-AF65-F5344CB8AC3E}">
        <p14:creationId xmlns:p14="http://schemas.microsoft.com/office/powerpoint/2010/main" val="22529898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72</a:t>
            </a:fld>
            <a:endParaRPr lang="zh-CN" altLang="en-US"/>
          </a:p>
        </p:txBody>
      </p:sp>
    </p:spTree>
    <p:extLst>
      <p:ext uri="{BB962C8B-B14F-4D97-AF65-F5344CB8AC3E}">
        <p14:creationId xmlns:p14="http://schemas.microsoft.com/office/powerpoint/2010/main" val="3925519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7</a:t>
            </a:fld>
            <a:endParaRPr lang="zh-CN" altLang="en-US"/>
          </a:p>
        </p:txBody>
      </p:sp>
    </p:spTree>
    <p:extLst>
      <p:ext uri="{BB962C8B-B14F-4D97-AF65-F5344CB8AC3E}">
        <p14:creationId xmlns:p14="http://schemas.microsoft.com/office/powerpoint/2010/main" val="33507303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5638BCD-BAF0-4F2F-8ED1-BF002154F020}" type="slidenum">
              <a:rPr lang="zh-CN" altLang="en-US" smtClean="0"/>
              <a:t>73</a:t>
            </a:fld>
            <a:endParaRPr lang="zh-CN" altLang="en-US"/>
          </a:p>
        </p:txBody>
      </p:sp>
    </p:spTree>
    <p:extLst>
      <p:ext uri="{BB962C8B-B14F-4D97-AF65-F5344CB8AC3E}">
        <p14:creationId xmlns:p14="http://schemas.microsoft.com/office/powerpoint/2010/main" val="29282170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74</a:t>
            </a:fld>
            <a:endParaRPr lang="zh-CN" altLang="en-US"/>
          </a:p>
        </p:txBody>
      </p:sp>
    </p:spTree>
    <p:extLst>
      <p:ext uri="{BB962C8B-B14F-4D97-AF65-F5344CB8AC3E}">
        <p14:creationId xmlns:p14="http://schemas.microsoft.com/office/powerpoint/2010/main" val="3120425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8</a:t>
            </a:fld>
            <a:endParaRPr lang="zh-CN" altLang="en-US"/>
          </a:p>
        </p:txBody>
      </p:sp>
    </p:spTree>
    <p:extLst>
      <p:ext uri="{BB962C8B-B14F-4D97-AF65-F5344CB8AC3E}">
        <p14:creationId xmlns:p14="http://schemas.microsoft.com/office/powerpoint/2010/main" val="4118270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9</a:t>
            </a:fld>
            <a:endParaRPr lang="zh-CN" altLang="en-US"/>
          </a:p>
        </p:txBody>
      </p:sp>
    </p:spTree>
    <p:extLst>
      <p:ext uri="{BB962C8B-B14F-4D97-AF65-F5344CB8AC3E}">
        <p14:creationId xmlns:p14="http://schemas.microsoft.com/office/powerpoint/2010/main" val="2455379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5_空白">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2969F21D-12A3-824C-80FA-D34F01E9177B}" type="datetimeFigureOut">
              <a:rPr kumimoji="1" lang="zh-CN" altLang="en-US" smtClean="0"/>
              <a:t>2022/12/19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85CFEDB-804C-9249-87AB-F8162CDD6F1B}" type="slidenum">
              <a:rPr kumimoji="1" lang="zh-CN" altLang="en-US" smtClean="0"/>
              <a:t>‹#›</a:t>
            </a:fld>
            <a:endParaRPr kumimoji="1" lang="zh-CN" altLang="en-US"/>
          </a:p>
        </p:txBody>
      </p:sp>
    </p:spTree>
    <p:extLst>
      <p:ext uri="{BB962C8B-B14F-4D97-AF65-F5344CB8AC3E}">
        <p14:creationId xmlns:p14="http://schemas.microsoft.com/office/powerpoint/2010/main" val="27309791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EFE0"/>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43A93E93-166D-47F5-9EF1-ACEABE24AEEA}" type="datetimeFigureOut">
              <a:rPr lang="zh-CN" altLang="en-US" smtClean="0"/>
              <a:t>2022/12/19</a:t>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118D5ACA-62CA-46DB-AD6B-12EDD6D51A2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xml"/><Relationship Id="rId7" Type="http://schemas.microsoft.com/office/2007/relationships/hdphoto" Target="../media/hdphoto1.wdp"/><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3.jpg"/></Relationships>
</file>

<file path=ppt/slides/_rels/slide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4.jpe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29.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1.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image" Target="../media/image18.tmp"/><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17.jpe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slideLayout" Target="../slideLayouts/slideLayout1.xml"/><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tags" Target="../tags/tag34.xml"/><Relationship Id="rId2" Type="http://schemas.openxmlformats.org/officeDocument/2006/relationships/tags" Target="../tags/tag19.xml"/><Relationship Id="rId16" Type="http://schemas.openxmlformats.org/officeDocument/2006/relationships/tags" Target="../tags/tag33.xml"/><Relationship Id="rId20" Type="http://schemas.openxmlformats.org/officeDocument/2006/relationships/image" Target="../media/image18.tmp"/><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5" Type="http://schemas.openxmlformats.org/officeDocument/2006/relationships/tags" Target="../tags/tag22.xml"/><Relationship Id="rId15" Type="http://schemas.openxmlformats.org/officeDocument/2006/relationships/tags" Target="../tags/tag32.xml"/><Relationship Id="rId10" Type="http://schemas.openxmlformats.org/officeDocument/2006/relationships/tags" Target="../tags/tag27.xml"/><Relationship Id="rId19" Type="http://schemas.openxmlformats.org/officeDocument/2006/relationships/image" Target="../media/image17.jpeg"/><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19.jp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20.jp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21.jpeg"/></Relationships>
</file>

<file path=ppt/slides/_rels/slide3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22.jp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24.jpeg"/><Relationship Id="rId4" Type="http://schemas.openxmlformats.org/officeDocument/2006/relationships/image" Target="../media/image23.jpe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25.jpeg"/></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4.png"/><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40.png"/></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tags" Target="../tags/tag47.xml"/><Relationship Id="rId18" Type="http://schemas.openxmlformats.org/officeDocument/2006/relationships/image" Target="../media/image28.png"/><Relationship Id="rId3" Type="http://schemas.openxmlformats.org/officeDocument/2006/relationships/tags" Target="../tags/tag37.xml"/><Relationship Id="rId21" Type="http://schemas.openxmlformats.org/officeDocument/2006/relationships/image" Target="../media/image18.tmp"/><Relationship Id="rId7" Type="http://schemas.openxmlformats.org/officeDocument/2006/relationships/tags" Target="../tags/tag41.xml"/><Relationship Id="rId12" Type="http://schemas.openxmlformats.org/officeDocument/2006/relationships/tags" Target="../tags/tag46.xml"/><Relationship Id="rId17" Type="http://schemas.openxmlformats.org/officeDocument/2006/relationships/image" Target="../media/image27.png"/><Relationship Id="rId2" Type="http://schemas.openxmlformats.org/officeDocument/2006/relationships/tags" Target="../tags/tag36.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tags" Target="../tags/tag45.xml"/><Relationship Id="rId5" Type="http://schemas.openxmlformats.org/officeDocument/2006/relationships/tags" Target="../tags/tag39.xml"/><Relationship Id="rId15" Type="http://schemas.openxmlformats.org/officeDocument/2006/relationships/tags" Target="../tags/tag36.xml"/><Relationship Id="rId10" Type="http://schemas.openxmlformats.org/officeDocument/2006/relationships/tags" Target="../tags/tag44.xml"/><Relationship Id="rId19" Type="http://schemas.openxmlformats.org/officeDocument/2006/relationships/image" Target="../media/image29.png"/><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8" Type="http://schemas.openxmlformats.org/officeDocument/2006/relationships/tags" Target="../tags/tag55.xml"/><Relationship Id="rId13" Type="http://schemas.openxmlformats.org/officeDocument/2006/relationships/tags" Target="../tags/tag60.xml"/><Relationship Id="rId18" Type="http://schemas.openxmlformats.org/officeDocument/2006/relationships/image" Target="../media/image32.png"/><Relationship Id="rId3" Type="http://schemas.openxmlformats.org/officeDocument/2006/relationships/tags" Target="../tags/tag50.xml"/><Relationship Id="rId21" Type="http://schemas.openxmlformats.org/officeDocument/2006/relationships/image" Target="../media/image42.png"/><Relationship Id="rId7" Type="http://schemas.openxmlformats.org/officeDocument/2006/relationships/tags" Target="../tags/tag54.xml"/><Relationship Id="rId12" Type="http://schemas.openxmlformats.org/officeDocument/2006/relationships/tags" Target="../tags/tag59.xml"/><Relationship Id="rId17" Type="http://schemas.openxmlformats.org/officeDocument/2006/relationships/image" Target="../media/image31.png"/><Relationship Id="rId2" Type="http://schemas.openxmlformats.org/officeDocument/2006/relationships/tags" Target="../tags/tag49.xml"/><Relationship Id="rId16" Type="http://schemas.openxmlformats.org/officeDocument/2006/relationships/tags" Target="../tags/tag49.xml"/><Relationship Id="rId20" Type="http://schemas.openxmlformats.org/officeDocument/2006/relationships/image" Target="../media/image41.png"/><Relationship Id="rId1" Type="http://schemas.openxmlformats.org/officeDocument/2006/relationships/tags" Target="../tags/tag48.xml"/><Relationship Id="rId6" Type="http://schemas.openxmlformats.org/officeDocument/2006/relationships/tags" Target="../tags/tag53.xml"/><Relationship Id="rId11" Type="http://schemas.openxmlformats.org/officeDocument/2006/relationships/tags" Target="../tags/tag58.xml"/><Relationship Id="rId5" Type="http://schemas.openxmlformats.org/officeDocument/2006/relationships/tags" Target="../tags/tag52.xml"/><Relationship Id="rId15" Type="http://schemas.openxmlformats.org/officeDocument/2006/relationships/notesSlide" Target="../notesSlides/notesSlide45.xml"/><Relationship Id="rId10" Type="http://schemas.openxmlformats.org/officeDocument/2006/relationships/tags" Target="../tags/tag57.xml"/><Relationship Id="rId19" Type="http://schemas.openxmlformats.org/officeDocument/2006/relationships/image" Target="../media/image36.png"/><Relationship Id="rId4" Type="http://schemas.openxmlformats.org/officeDocument/2006/relationships/tags" Target="../tags/tag51.xml"/><Relationship Id="rId9" Type="http://schemas.openxmlformats.org/officeDocument/2006/relationships/tags" Target="../tags/tag56.xml"/><Relationship Id="rId14" Type="http://schemas.openxmlformats.org/officeDocument/2006/relationships/slideLayout" Target="../slideLayouts/slideLayout1.xml"/><Relationship Id="rId22" Type="http://schemas.openxmlformats.org/officeDocument/2006/relationships/image" Target="../media/image18.tmp"/></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410.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390.png"/></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26.jpeg"/></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46.jpg"/></Relationships>
</file>

<file path=ppt/slides/_rels/slide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47.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8.jpg"/></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image" Target="../media/image310.png"/><Relationship Id="rId4" Type="http://schemas.openxmlformats.org/officeDocument/2006/relationships/image" Target="../media/image7.png"/></Relationships>
</file>

<file path=ppt/slides/_rels/slide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48.jpeg"/></Relationships>
</file>

<file path=ppt/slides/_rels/slide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3.xml"/><Relationship Id="rId1" Type="http://schemas.openxmlformats.org/officeDocument/2006/relationships/slideLayout" Target="../slideLayouts/slideLayout3.xml"/><Relationship Id="rId5" Type="http://schemas.openxmlformats.org/officeDocument/2006/relationships/image" Target="../media/image420.png"/><Relationship Id="rId4" Type="http://schemas.openxmlformats.org/officeDocument/2006/relationships/image" Target="../media/image360.png"/></Relationships>
</file>

<file path=ppt/slides/_rels/slide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49.jpg"/></Relationships>
</file>

<file path=ppt/slides/_rels/slide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8.xml"/><Relationship Id="rId1" Type="http://schemas.openxmlformats.org/officeDocument/2006/relationships/slideLayout" Target="../slideLayouts/slideLayout3.xml"/><Relationship Id="rId4" Type="http://schemas.openxmlformats.org/officeDocument/2006/relationships/image" Target="../media/image50.jpeg"/></Relationships>
</file>

<file path=ppt/slides/_rels/slide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51.jpeg"/></Relationships>
</file>

<file path=ppt/slides/_rels/slide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image" Target="../media/image52.jpe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1800000">
            <a:off x="586140" y="3508620"/>
            <a:ext cx="1251048" cy="1558965"/>
          </a:xfrm>
          <a:prstGeom prst="rect">
            <a:avLst/>
          </a:prstGeom>
        </p:spPr>
      </p:pic>
      <p:pic>
        <p:nvPicPr>
          <p:cNvPr id="3" name="图片 2"/>
          <p:cNvPicPr>
            <a:picLocks noChangeAspect="1"/>
          </p:cNvPicPr>
          <p:nvPr/>
        </p:nvPicPr>
        <p:blipFill>
          <a:blip r:embed="rId6" cstate="print">
            <a:clrChange>
              <a:clrFrom>
                <a:srgbClr val="D3904F"/>
              </a:clrFrom>
              <a:clrTo>
                <a:srgbClr val="D3904F">
                  <a:alpha val="0"/>
                </a:srgbClr>
              </a:clrTo>
            </a:clrChange>
            <a:extLst>
              <a:ext uri="{BEBA8EAE-BF5A-486C-A8C5-ECC9F3942E4B}">
                <a14:imgProps xmlns:a14="http://schemas.microsoft.com/office/drawing/2010/main">
                  <a14:imgLayer r:embed="rId7">
                    <a14:imgEffect>
                      <a14:brightnessContrast contrast="-28000"/>
                    </a14:imgEffect>
                  </a14:imgLayer>
                </a14:imgProps>
              </a:ext>
              <a:ext uri="{28A0092B-C50C-407E-A947-70E740481C1C}">
                <a14:useLocalDpi xmlns:a14="http://schemas.microsoft.com/office/drawing/2010/main" val="0"/>
              </a:ext>
            </a:extLst>
          </a:blip>
          <a:stretch>
            <a:fillRect/>
          </a:stretch>
        </p:blipFill>
        <p:spPr>
          <a:xfrm>
            <a:off x="7005439" y="-1742639"/>
            <a:ext cx="5511766" cy="7796481"/>
          </a:xfrm>
          <a:prstGeom prst="rect">
            <a:avLst/>
          </a:prstGeom>
          <a:blipFill dpi="0" rotWithShape="1">
            <a:blip r:embed="rId8">
              <a:alphaModFix amt="79000"/>
            </a:blip>
            <a:srcRect/>
            <a:stretch>
              <a:fillRect/>
            </a:stretch>
          </a:blipFill>
          <a:ln>
            <a:noFill/>
          </a:ln>
        </p:spPr>
      </p:pic>
      <p:pic>
        <p:nvPicPr>
          <p:cNvPr id="2" name="动感音乐">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6124575" y="-826234"/>
            <a:ext cx="609600" cy="609600"/>
          </a:xfrm>
          <a:prstGeom prst="rect">
            <a:avLst/>
          </a:prstGeom>
        </p:spPr>
      </p:pic>
      <p:sp>
        <p:nvSpPr>
          <p:cNvPr id="8" name="文本框 1"/>
          <p:cNvSpPr txBox="1"/>
          <p:nvPr/>
        </p:nvSpPr>
        <p:spPr>
          <a:xfrm>
            <a:off x="-195361" y="3400301"/>
            <a:ext cx="7116445" cy="2585323"/>
          </a:xfrm>
          <a:prstGeom prst="rect">
            <a:avLst/>
          </a:prstGeom>
          <a:noFill/>
        </p:spPr>
        <p:txBody>
          <a:bodyPr wrap="square" rtlCol="0">
            <a:spAutoFit/>
          </a:bodyPr>
          <a:lstStyle/>
          <a:p>
            <a:pPr algn="ctr">
              <a:lnSpc>
                <a:spcPct val="150000"/>
              </a:lnSpc>
            </a:pPr>
            <a:r>
              <a:rPr kumimoji="1" lang="zh-CN" altLang="en-US" sz="5400" b="1" dirty="0">
                <a:solidFill>
                  <a:srgbClr val="5E316B"/>
                </a:solidFill>
                <a:latin typeface="微软雅黑" panose="020B0503020204020204" pitchFamily="34" charset="-122"/>
                <a:ea typeface="微软雅黑" panose="020B0503020204020204" pitchFamily="34" charset="-122"/>
                <a:cs typeface="Yuanti SC" charset="-122"/>
              </a:rPr>
              <a:t>第七章</a:t>
            </a:r>
          </a:p>
          <a:p>
            <a:pPr algn="ctr">
              <a:lnSpc>
                <a:spcPct val="150000"/>
              </a:lnSpc>
            </a:pPr>
            <a:r>
              <a:rPr kumimoji="1" lang="zh-CN" altLang="en-US" sz="5400" b="1" dirty="0">
                <a:solidFill>
                  <a:srgbClr val="5E316B"/>
                </a:solidFill>
                <a:latin typeface="微软雅黑" panose="020B0503020204020204" pitchFamily="34" charset="-122"/>
                <a:ea typeface="微软雅黑" panose="020B0503020204020204" pitchFamily="34" charset="-122"/>
                <a:cs typeface="Yuanti SC" charset="-122"/>
              </a:rPr>
              <a:t>工业机器人</a:t>
            </a:r>
          </a:p>
        </p:txBody>
      </p:sp>
      <p:sp>
        <p:nvSpPr>
          <p:cNvPr id="10" name="文本框 8"/>
          <p:cNvSpPr txBox="1"/>
          <p:nvPr/>
        </p:nvSpPr>
        <p:spPr>
          <a:xfrm>
            <a:off x="1892871" y="5776565"/>
            <a:ext cx="4540330" cy="523220"/>
          </a:xfrm>
          <a:prstGeom prst="rect">
            <a:avLst/>
          </a:prstGeom>
          <a:noFill/>
        </p:spPr>
        <p:txBody>
          <a:bodyPr wrap="square" rtlCol="0">
            <a:spAutoFit/>
          </a:bodyPr>
          <a:lstStyle/>
          <a:p>
            <a:r>
              <a:rPr kumimoji="1" lang="zh-CN" altLang="en-US" sz="2800" dirty="0">
                <a:solidFill>
                  <a:srgbClr val="733972"/>
                </a:solidFill>
                <a:latin typeface="微软雅黑" panose="020B0503020204020204" pitchFamily="34" charset="-122"/>
                <a:ea typeface="微软雅黑" panose="020B0503020204020204" pitchFamily="34" charset="-122"/>
                <a:cs typeface="Yuanti SC" charset="-122"/>
              </a:rPr>
              <a:t>《机电系统设计》</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audio>
              <p:cMediaNode vol="80000" numSld="999" showWhenStopped="0">
                <p:cTn id="2" repeatCount="indefinite" fill="remove"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691949" y="1458763"/>
            <a:ext cx="6624736" cy="4460106"/>
          </a:xfrm>
          <a:prstGeom prst="rect">
            <a:avLst/>
          </a:prstGeom>
          <a:noFill/>
        </p:spPr>
        <p:txBody>
          <a:bodyPr wrap="square" lIns="96433" tIns="48216" rIns="96433" bIns="48216" rtlCol="0">
            <a:spAutoFit/>
          </a:bodyPr>
          <a:lstStyle/>
          <a:p>
            <a:pPr indent="531719">
              <a:lnSpc>
                <a:spcPct val="150000"/>
              </a:lnSpc>
            </a:pP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第二代工业机器人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通常是指具有某种智能</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如触觉、力觉、视觉等</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功能的“智能机器人”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即由传感器得到的触觉、力觉和视觉等信息经计算机处理后</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控制工业机器人的操作机完成相应的适应性操作。</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1982</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年美国通用汽车公司</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在装配线上为工业机器人装备了视觉系统</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从而宣告了新一代智能工业机器人的问世。</a:t>
            </a:r>
          </a:p>
          <a:p>
            <a:pPr indent="531719">
              <a:lnSpc>
                <a:spcPct val="150000"/>
              </a:lnSpc>
            </a:pP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第三代工业机器人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即所谓的“自治式工业机器人”。它不仅具有感知功能</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而且还有一定的决策及规划能力。这一代工业机器人目前仍处在研究阶段。</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概述</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3" name="图片 2">
            <a:extLst>
              <a:ext uri="{FF2B5EF4-FFF2-40B4-BE49-F238E27FC236}">
                <a16:creationId xmlns:a16="http://schemas.microsoft.com/office/drawing/2014/main" id="{345C7AB1-EC75-49F4-B2C1-D03CCA6B59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7527" y="2115931"/>
            <a:ext cx="4397084" cy="329781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3" name="矩形: 对角圆角 12">
            <a:extLst>
              <a:ext uri="{FF2B5EF4-FFF2-40B4-BE49-F238E27FC236}">
                <a16:creationId xmlns:a16="http://schemas.microsoft.com/office/drawing/2014/main" id="{32E08ADE-4AFA-47B7-91A2-196793DD5E98}"/>
              </a:ext>
            </a:extLst>
          </p:cNvPr>
          <p:cNvSpPr/>
          <p:nvPr/>
        </p:nvSpPr>
        <p:spPr>
          <a:xfrm>
            <a:off x="524719" y="1456085"/>
            <a:ext cx="6791966" cy="4632247"/>
          </a:xfrm>
          <a:prstGeom prst="round2Diag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4410686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 219"/>
          <p:cNvSpPr/>
          <p:nvPr/>
        </p:nvSpPr>
        <p:spPr>
          <a:xfrm>
            <a:off x="951682" y="869927"/>
            <a:ext cx="4973637"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8" name="TextBox 17"/>
          <p:cNvSpPr txBox="1"/>
          <p:nvPr/>
        </p:nvSpPr>
        <p:spPr>
          <a:xfrm>
            <a:off x="1388815" y="2355194"/>
            <a:ext cx="9893038" cy="4460106"/>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一个较完善的工业机器人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一般由</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操作机、驱动系统、控制系统及人工智能系统</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等部分组成</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7-1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a:t>
            </a: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(1) </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操作机</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　操作机为工业机器人完成作业的执行机构</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它具有和手臂相似的动作功能</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是可在空间抓放物体或进行其他操作的机械装置。它包括</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机座、立柱、手臂、手腕和手部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等部分。有时为了增加工业机器人的工作空间</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在机座处装有行走机构。</a:t>
            </a: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 </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驱动系统</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　驱动系统主要指驱动执行机构的传动装置。它由</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驱动器、减速器、检测元件</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等组件组成。根据驱动器的不同</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可分为电动、液动和气动驱动系统。驱动系统中的电动机、液压缸、气缸可以与操作机直接相连</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也可以通过</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齿轮传动、链传动、谐波齿轮传动、螺旋传动、带传动装置</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等与执行机构相连。</a:t>
            </a:r>
          </a:p>
        </p:txBody>
      </p:sp>
      <p:sp>
        <p:nvSpPr>
          <p:cNvPr id="19" name="TextBox 18"/>
          <p:cNvSpPr txBox="1"/>
          <p:nvPr/>
        </p:nvSpPr>
        <p:spPr>
          <a:xfrm>
            <a:off x="1115524" y="895397"/>
            <a:ext cx="4521763" cy="485525"/>
          </a:xfrm>
          <a:prstGeom prst="rect">
            <a:avLst/>
          </a:prstGeom>
          <a:noFill/>
        </p:spPr>
        <p:txBody>
          <a:bodyPr wrap="square" lIns="96433" tIns="48216" rIns="96433" bIns="48216" rtlCol="0">
            <a:spAutoFit/>
          </a:bodyPr>
          <a:lstStyle/>
          <a:p>
            <a:r>
              <a:rPr lang="zh-CN" altLang="en-US" sz="2500" b="1" dirty="0">
                <a:latin typeface="Times New Roman" panose="02020603050405020304" pitchFamily="18" charset="0"/>
                <a:ea typeface="微软雅黑" panose="020B0503020204020204" pitchFamily="34" charset="-122"/>
              </a:rPr>
              <a:t>二、工业机器人的组成与分类</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概述</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1" name="TextBox 23"/>
          <p:cNvSpPr txBox="1"/>
          <p:nvPr/>
        </p:nvSpPr>
        <p:spPr>
          <a:xfrm>
            <a:off x="1433214" y="1603907"/>
            <a:ext cx="8985721" cy="601422"/>
          </a:xfrm>
          <a:prstGeom prst="rect">
            <a:avLst/>
          </a:prstGeom>
          <a:noFill/>
        </p:spPr>
        <p:txBody>
          <a:bodyPr wrap="square" lIns="96433" tIns="48216" rIns="96433" bIns="48216" rtlCol="0">
            <a:spAutoFit/>
          </a:bodyPr>
          <a:lstStyle/>
          <a:p>
            <a:pPr>
              <a:lnSpc>
                <a:spcPct val="150000"/>
              </a:lnSpc>
            </a:pPr>
            <a:r>
              <a:rPr lang="en-US" altLang="zh-CN" sz="2500" dirty="0">
                <a:latin typeface="Times New Roman" panose="02020603050405020304" pitchFamily="18" charset="0"/>
                <a:ea typeface="隶书" panose="02010509060101010101" pitchFamily="49" charset="-122"/>
              </a:rPr>
              <a:t>1.</a:t>
            </a:r>
            <a:r>
              <a:rPr lang="zh-CN" altLang="en-US" sz="2500" dirty="0">
                <a:latin typeface="Times New Roman" panose="02020603050405020304" pitchFamily="18" charset="0"/>
                <a:ea typeface="隶书" panose="02010509060101010101" pitchFamily="49" charset="-122"/>
              </a:rPr>
              <a:t>工业机器人的组成</a:t>
            </a:r>
          </a:p>
        </p:txBody>
      </p:sp>
    </p:spTree>
    <p:extLst>
      <p:ext uri="{BB962C8B-B14F-4D97-AF65-F5344CB8AC3E}">
        <p14:creationId xmlns:p14="http://schemas.microsoft.com/office/powerpoint/2010/main" val="414745194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388815" y="1893185"/>
            <a:ext cx="9893038" cy="3975358"/>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控制系统</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　控制系统是工业机器人的核心部分</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其作用是支配操作机按所需的顺序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沿规定的轨迹运动。从控制系统的构成看</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有</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开环控制系统和闭环控制系统</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之分</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从控制方式看有</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程序控制系统、适应性控制系统和智能控制系统</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之分</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从控制手段看</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目前工业机器人控制系统大多数采用计算机控制系统。</a:t>
            </a: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(4) </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人工智能系统</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　人工智能系统是计算机控制系统的高层次发展。它主要由两部分组成</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其一为感觉系统</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硬件</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主要靠各类传感器来实现其感觉功能</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其二是决策、规划系统</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软件</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它包括</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逻辑判断、模式识别、大容量数据库和规划操作程序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等功能。</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概述</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Tree>
    <p:extLst>
      <p:ext uri="{BB962C8B-B14F-4D97-AF65-F5344CB8AC3E}">
        <p14:creationId xmlns:p14="http://schemas.microsoft.com/office/powerpoint/2010/main" val="244364119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344416" y="1976574"/>
            <a:ext cx="9893038" cy="1009547"/>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(1) </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按操作机坐标形式分类　操作机的坐标形式是指操作机的手臂在运动时所取的参考坐标系的形式。</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概述</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1" name="TextBox 23"/>
          <p:cNvSpPr txBox="1"/>
          <p:nvPr/>
        </p:nvSpPr>
        <p:spPr>
          <a:xfrm>
            <a:off x="1388815" y="1225287"/>
            <a:ext cx="8985721" cy="601422"/>
          </a:xfrm>
          <a:prstGeom prst="rect">
            <a:avLst/>
          </a:prstGeom>
          <a:noFill/>
        </p:spPr>
        <p:txBody>
          <a:bodyPr wrap="square" lIns="96433" tIns="48216" rIns="96433" bIns="48216" rtlCol="0">
            <a:spAutoFit/>
          </a:bodyPr>
          <a:lstStyle/>
          <a:p>
            <a:pPr>
              <a:lnSpc>
                <a:spcPct val="150000"/>
              </a:lnSpc>
            </a:pPr>
            <a:r>
              <a:rPr lang="en-US" altLang="zh-CN" sz="2500" dirty="0">
                <a:latin typeface="Times New Roman" panose="02020603050405020304" pitchFamily="18" charset="0"/>
                <a:ea typeface="隶书" panose="02010509060101010101" pitchFamily="49" charset="-122"/>
              </a:rPr>
              <a:t>2.</a:t>
            </a:r>
            <a:r>
              <a:rPr lang="zh-CN" altLang="en-US" sz="2500" dirty="0">
                <a:latin typeface="Times New Roman" panose="02020603050405020304" pitchFamily="18" charset="0"/>
                <a:ea typeface="隶书" panose="02010509060101010101" pitchFamily="49" charset="-122"/>
              </a:rPr>
              <a:t>工业机器人的分类</a:t>
            </a:r>
          </a:p>
        </p:txBody>
      </p:sp>
      <p:pic>
        <p:nvPicPr>
          <p:cNvPr id="2" name="图片 1"/>
          <p:cNvPicPr>
            <a:picLocks noChangeAspect="1"/>
          </p:cNvPicPr>
          <p:nvPr/>
        </p:nvPicPr>
        <p:blipFill rotWithShape="1">
          <a:blip r:embed="rId4">
            <a:clrChange>
              <a:clrFrom>
                <a:srgbClr val="FFFFFF"/>
              </a:clrFrom>
              <a:clrTo>
                <a:srgbClr val="FFFFFF">
                  <a:alpha val="0"/>
                </a:srgbClr>
              </a:clrTo>
            </a:clrChange>
            <a:duotone>
              <a:prstClr val="black"/>
              <a:srgbClr val="D9C3A5">
                <a:tint val="50000"/>
                <a:satMod val="180000"/>
              </a:srgbClr>
            </a:duotone>
          </a:blip>
          <a:srcRect b="2101"/>
          <a:stretch/>
        </p:blipFill>
        <p:spPr>
          <a:xfrm>
            <a:off x="3936704" y="3064653"/>
            <a:ext cx="4333333" cy="3030204"/>
          </a:xfrm>
          <a:prstGeom prst="rect">
            <a:avLst/>
          </a:prstGeom>
          <a:noFill/>
          <a:ln w="57150" cap="flat" cmpd="sng" algn="ctr">
            <a:solidFill>
              <a:schemeClr val="accent1">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pic>
      <p:sp>
        <p:nvSpPr>
          <p:cNvPr id="22" name="TextBox 21"/>
          <p:cNvSpPr txBox="1"/>
          <p:nvPr/>
        </p:nvSpPr>
        <p:spPr>
          <a:xfrm>
            <a:off x="5191060" y="6076595"/>
            <a:ext cx="3665207" cy="389505"/>
          </a:xfrm>
          <a:prstGeom prst="rect">
            <a:avLst/>
          </a:prstGeom>
          <a:noFill/>
        </p:spPr>
        <p:txBody>
          <a:bodyPr wrap="square" lIns="96433" tIns="48216" rIns="96433" bIns="48216" rtlCol="0">
            <a:spAutoFit/>
          </a:bodyPr>
          <a:lstStyle/>
          <a:p>
            <a:pPr>
              <a:lnSpc>
                <a:spcPct val="150000"/>
              </a:lnSpc>
            </a:pPr>
            <a:r>
              <a:rPr lang="zh-CN" altLang="en-US" sz="1500" b="1" dirty="0">
                <a:latin typeface="+mn-ea"/>
              </a:rPr>
              <a:t>图</a:t>
            </a:r>
            <a:r>
              <a:rPr lang="en-US" altLang="zh-CN" sz="1500" b="1" dirty="0">
                <a:latin typeface="+mn-ea"/>
              </a:rPr>
              <a:t>7-1</a:t>
            </a:r>
            <a:r>
              <a:rPr lang="zh-CN" altLang="en-US" sz="1500" b="1" dirty="0">
                <a:latin typeface="+mn-ea"/>
              </a:rPr>
              <a:t>　工业机器人的组成</a:t>
            </a:r>
            <a:endParaRPr lang="en-US" altLang="zh-CN" sz="1500" b="1" dirty="0">
              <a:latin typeface="+mn-ea"/>
            </a:endParaRPr>
          </a:p>
        </p:txBody>
      </p:sp>
    </p:spTree>
    <p:extLst>
      <p:ext uri="{BB962C8B-B14F-4D97-AF65-F5344CB8AC3E}">
        <p14:creationId xmlns:p14="http://schemas.microsoft.com/office/powerpoint/2010/main" val="167868098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矩形 2"/>
              <p:cNvSpPr/>
              <p:nvPr/>
            </p:nvSpPr>
            <p:spPr>
              <a:xfrm>
                <a:off x="3044999" y="4696445"/>
                <a:ext cx="5890843" cy="246221"/>
              </a:xfrm>
              <a:prstGeom prst="rect">
                <a:avLst/>
              </a:prstGeom>
            </p:spPr>
            <p:txBody>
              <a:bodyPr wrap="none">
                <a:spAutoFit/>
              </a:bodyPr>
              <a:lstStyle/>
              <a:p>
                <a:pPr algn="ctr">
                  <a:lnSpc>
                    <a:spcPts val="1200"/>
                  </a:lnSpc>
                  <a:spcAft>
                    <a:spcPts val="0"/>
                  </a:spcAft>
                </a:pPr>
                <a:r>
                  <a:rPr lang="zh-CN" altLang="zh-CN" sz="1200" dirty="0">
                    <a:solidFill>
                      <a:srgbClr val="000000"/>
                    </a:solidFill>
                    <a:latin typeface="NEU-BZ-S92"/>
                    <a:ea typeface="方正书宋_GBK"/>
                    <a:cs typeface="Times New Roman" panose="02020603050405020304" pitchFamily="18" charset="0"/>
                  </a:rPr>
                  <a:t>工业机器人</a:t>
                </a:r>
                <a14:m>
                  <m:oMath xmlns:m="http://schemas.openxmlformats.org/officeDocument/2006/math">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1"/>
                                  <m:mcJc m:val="center"/>
                                </m:mcPr>
                              </m:mc>
                            </m:mcs>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mPr>
                          <m:mr>
                            <m:e>
                              <m:r>
                                <m:rPr>
                                  <m:nor/>
                                </m:rPr>
                                <a:rPr lang="zh-CN" altLang="zh-CN" sz="1800">
                                  <a:solidFill>
                                    <a:srgbClr val="000000"/>
                                  </a:solidFill>
                                  <a:effectLst/>
                                  <a:latin typeface="Cambria Math" panose="02040503050406030204" pitchFamily="18" charset="0"/>
                                  <a:ea typeface="方正书宋_GBK"/>
                                  <a:cs typeface="Times New Roman" panose="02020603050405020304" pitchFamily="18" charset="0"/>
                                </a:rPr>
                                <m:t>操作机</m:t>
                              </m:r>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1"/>
                                            <m:mcJc m:val="center"/>
                                          </m:mcPr>
                                        </m:mc>
                                      </m:mcs>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mPr>
                                    <m:mr>
                                      <m:e>
                                        <m:r>
                                          <m:rPr>
                                            <m:nor/>
                                          </m:rPr>
                                          <a:rPr lang="zh-CN" altLang="zh-CN" sz="1800">
                                            <a:solidFill>
                                              <a:srgbClr val="000000"/>
                                            </a:solidFill>
                                            <a:effectLst/>
                                            <a:latin typeface="Cambria Math" panose="02040503050406030204" pitchFamily="18" charset="0"/>
                                            <a:ea typeface="方正书宋_GBK"/>
                                            <a:cs typeface="Times New Roman" panose="02020603050405020304" pitchFamily="18" charset="0"/>
                                          </a:rPr>
                                          <m:t>移动机械</m:t>
                                        </m:r>
                                      </m:e>
                                    </m:mr>
                                    <m:mr>
                                      <m:e>
                                        <m:r>
                                          <m:rPr>
                                            <m:nor/>
                                          </m:rPr>
                                          <a:rPr lang="zh-CN" altLang="zh-CN" sz="1800">
                                            <a:solidFill>
                                              <a:srgbClr val="000000"/>
                                            </a:solidFill>
                                            <a:effectLst/>
                                            <a:latin typeface="Cambria Math" panose="02040503050406030204" pitchFamily="18" charset="0"/>
                                            <a:ea typeface="方正书宋_GBK"/>
                                            <a:cs typeface="Times New Roman" panose="02020603050405020304" pitchFamily="18" charset="0"/>
                                          </a:rPr>
                                          <m:t>机座</m:t>
                                        </m:r>
                                      </m:e>
                                    </m:mr>
                                    <m:mr>
                                      <m:e>
                                        <m:r>
                                          <m:rPr>
                                            <m:nor/>
                                          </m:rPr>
                                          <a:rPr lang="zh-CN" altLang="zh-CN" sz="1800">
                                            <a:solidFill>
                                              <a:srgbClr val="000000"/>
                                            </a:solidFill>
                                            <a:effectLst/>
                                            <a:latin typeface="Cambria Math" panose="02040503050406030204" pitchFamily="18" charset="0"/>
                                            <a:ea typeface="方正书宋_GBK"/>
                                            <a:cs typeface="Times New Roman" panose="02020603050405020304" pitchFamily="18" charset="0"/>
                                          </a:rPr>
                                          <m:t>手臂</m:t>
                                        </m:r>
                                      </m:e>
                                    </m:mr>
                                    <m:mr>
                                      <m:e>
                                        <m:r>
                                          <m:rPr>
                                            <m:nor/>
                                          </m:rPr>
                                          <a:rPr lang="zh-CN" altLang="zh-CN" sz="1800">
                                            <a:solidFill>
                                              <a:srgbClr val="000000"/>
                                            </a:solidFill>
                                            <a:effectLst/>
                                            <a:latin typeface="Cambria Math" panose="02040503050406030204" pitchFamily="18" charset="0"/>
                                            <a:ea typeface="方正书宋_GBK"/>
                                            <a:cs typeface="Times New Roman" panose="02020603050405020304" pitchFamily="18" charset="0"/>
                                          </a:rPr>
                                          <m:t>手腕</m:t>
                                        </m:r>
                                      </m:e>
                                    </m:mr>
                                    <m:mr>
                                      <m:e>
                                        <m:r>
                                          <m:rPr>
                                            <m:nor/>
                                          </m:rPr>
                                          <a:rPr lang="zh-CN" altLang="zh-CN" sz="1800">
                                            <a:solidFill>
                                              <a:srgbClr val="000000"/>
                                            </a:solidFill>
                                            <a:effectLst/>
                                            <a:latin typeface="Cambria Math" panose="02040503050406030204" pitchFamily="18" charset="0"/>
                                            <a:ea typeface="方正书宋_GBK"/>
                                            <a:cs typeface="Times New Roman" panose="02020603050405020304" pitchFamily="18" charset="0"/>
                                          </a:rPr>
                                          <m:t>末端执行器</m:t>
                                        </m:r>
                                      </m:e>
                                    </m:mr>
                                  </m:m>
                                </m:e>
                              </m:d>
                            </m:e>
                          </m:mr>
                          <m:mr>
                            <m:e>
                              <m:r>
                                <m:rPr>
                                  <m:nor/>
                                </m:rPr>
                                <a:rPr lang="zh-CN" altLang="zh-CN" sz="1800">
                                  <a:solidFill>
                                    <a:srgbClr val="000000"/>
                                  </a:solidFill>
                                  <a:effectLst/>
                                  <a:latin typeface="Cambria Math" panose="02040503050406030204" pitchFamily="18" charset="0"/>
                                  <a:ea typeface="方正书宋_GBK"/>
                                  <a:cs typeface="Times New Roman" panose="02020603050405020304" pitchFamily="18" charset="0"/>
                                </a:rPr>
                                <m:t>驱动系统</m:t>
                              </m:r>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1"/>
                                            <m:mcJc m:val="center"/>
                                          </m:mcPr>
                                        </m:mc>
                                      </m:mcs>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mPr>
                                    <m:mr>
                                      <m:e>
                                        <m:r>
                                          <m:rPr>
                                            <m:nor/>
                                          </m:rPr>
                                          <a:rPr lang="zh-CN" altLang="zh-CN" sz="1800">
                                            <a:solidFill>
                                              <a:srgbClr val="000000"/>
                                            </a:solidFill>
                                            <a:effectLst/>
                                            <a:latin typeface="Cambria Math" panose="02040503050406030204" pitchFamily="18" charset="0"/>
                                            <a:ea typeface="方正书宋_GBK"/>
                                            <a:cs typeface="Times New Roman" panose="02020603050405020304" pitchFamily="18" charset="0"/>
                                          </a:rPr>
                                          <m:t>驱动器</m:t>
                                        </m:r>
                                      </m:e>
                                    </m:mr>
                                    <m:mr>
                                      <m:e>
                                        <m:r>
                                          <m:rPr>
                                            <m:nor/>
                                          </m:rPr>
                                          <a:rPr lang="zh-CN" altLang="zh-CN" sz="1800">
                                            <a:solidFill>
                                              <a:srgbClr val="000000"/>
                                            </a:solidFill>
                                            <a:effectLst/>
                                            <a:latin typeface="Cambria Math" panose="02040503050406030204" pitchFamily="18" charset="0"/>
                                            <a:ea typeface="方正书宋_GBK"/>
                                            <a:cs typeface="Times New Roman" panose="02020603050405020304" pitchFamily="18" charset="0"/>
                                          </a:rPr>
                                          <m:t>减速器</m:t>
                                        </m:r>
                                      </m:e>
                                    </m:mr>
                                    <m:mr>
                                      <m:e>
                                        <m:r>
                                          <m:rPr>
                                            <m:nor/>
                                          </m:rPr>
                                          <a:rPr lang="zh-CN" altLang="zh-CN" sz="1800">
                                            <a:solidFill>
                                              <a:srgbClr val="000000"/>
                                            </a:solidFill>
                                            <a:effectLst/>
                                            <a:latin typeface="Cambria Math" panose="02040503050406030204" pitchFamily="18" charset="0"/>
                                            <a:ea typeface="方正书宋_GBK"/>
                                            <a:cs typeface="Times New Roman" panose="02020603050405020304" pitchFamily="18" charset="0"/>
                                          </a:rPr>
                                          <m:t>检测元件</m:t>
                                        </m:r>
                                      </m:e>
                                    </m:mr>
                                  </m:m>
                                </m:e>
                              </m:d>
                            </m:e>
                          </m:mr>
                          <m:mr>
                            <m:e>
                              <m:r>
                                <m:rPr>
                                  <m:nor/>
                                </m:rPr>
                                <a:rPr lang="zh-CN" altLang="zh-CN" sz="1800">
                                  <a:solidFill>
                                    <a:srgbClr val="000000"/>
                                  </a:solidFill>
                                  <a:effectLst/>
                                  <a:latin typeface="Cambria Math" panose="02040503050406030204" pitchFamily="18" charset="0"/>
                                  <a:ea typeface="方正书宋_GBK"/>
                                  <a:cs typeface="Times New Roman" panose="02020603050405020304" pitchFamily="18" charset="0"/>
                                </a:rPr>
                                <m:t>控制系统</m:t>
                              </m:r>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1"/>
                                            <m:mcJc m:val="center"/>
                                          </m:mcPr>
                                        </m:mc>
                                      </m:mcs>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mPr>
                                    <m:mr>
                                      <m:e>
                                        <m:r>
                                          <m:rPr>
                                            <m:nor/>
                                          </m:rPr>
                                          <a:rPr lang="zh-CN" altLang="zh-CN" sz="1800">
                                            <a:solidFill>
                                              <a:srgbClr val="000000"/>
                                            </a:solidFill>
                                            <a:effectLst/>
                                            <a:latin typeface="Cambria Math" panose="02040503050406030204" pitchFamily="18" charset="0"/>
                                            <a:ea typeface="方正书宋_GBK"/>
                                            <a:cs typeface="Times New Roman" panose="02020603050405020304" pitchFamily="18" charset="0"/>
                                          </a:rPr>
                                          <m:t>控制装置</m:t>
                                        </m:r>
                                        <m:r>
                                          <m:rPr>
                                            <m:nor/>
                                          </m:rPr>
                                          <a:rPr lang="en-US" altLang="zh-CN" sz="1800">
                                            <a:solidFill>
                                              <a:srgbClr val="000000"/>
                                            </a:solidFill>
                                            <a:effectLst/>
                                            <a:latin typeface="Cambria Math" panose="02040503050406030204" pitchFamily="18" charset="0"/>
                                            <a:ea typeface="方正书宋_GBK"/>
                                            <a:cs typeface="Times New Roman" panose="02020603050405020304" pitchFamily="18" charset="0"/>
                                          </a:rPr>
                                          <m:t>(</m:t>
                                        </m:r>
                                        <m:r>
                                          <m:rPr>
                                            <m:nor/>
                                          </m:rPr>
                                          <a:rPr lang="zh-CN" altLang="zh-CN" sz="1800">
                                            <a:solidFill>
                                              <a:srgbClr val="000000"/>
                                            </a:solidFill>
                                            <a:effectLst/>
                                            <a:latin typeface="Cambria Math" panose="02040503050406030204" pitchFamily="18" charset="0"/>
                                            <a:ea typeface="方正书宋_GBK"/>
                                            <a:cs typeface="Times New Roman" panose="02020603050405020304" pitchFamily="18" charset="0"/>
                                          </a:rPr>
                                          <m:t>计算机等</m:t>
                                        </m:r>
                                        <m:r>
                                          <m:rPr>
                                            <m:nor/>
                                          </m:rPr>
                                          <a:rPr lang="en-US" altLang="zh-CN" sz="1800">
                                            <a:solidFill>
                                              <a:srgbClr val="000000"/>
                                            </a:solidFill>
                                            <a:effectLst/>
                                            <a:latin typeface="Cambria Math" panose="02040503050406030204" pitchFamily="18" charset="0"/>
                                            <a:ea typeface="方正书宋_GBK"/>
                                            <a:cs typeface="Times New Roman" panose="02020603050405020304" pitchFamily="18" charset="0"/>
                                          </a:rPr>
                                          <m:t>)</m:t>
                                        </m:r>
                                      </m:e>
                                    </m:mr>
                                    <m:mr>
                                      <m:e>
                                        <m:r>
                                          <m:rPr>
                                            <m:nor/>
                                          </m:rPr>
                                          <a:rPr lang="zh-CN" altLang="zh-CN" sz="1800">
                                            <a:solidFill>
                                              <a:srgbClr val="000000"/>
                                            </a:solidFill>
                                            <a:effectLst/>
                                            <a:latin typeface="Cambria Math" panose="02040503050406030204" pitchFamily="18" charset="0"/>
                                            <a:ea typeface="方正书宋_GBK"/>
                                            <a:cs typeface="Times New Roman" panose="02020603050405020304" pitchFamily="18" charset="0"/>
                                          </a:rPr>
                                          <m:t>检测装置</m:t>
                                        </m:r>
                                        <m:r>
                                          <m:rPr>
                                            <m:nor/>
                                          </m:rPr>
                                          <a:rPr lang="en-US" altLang="zh-CN" sz="1800">
                                            <a:solidFill>
                                              <a:srgbClr val="000000"/>
                                            </a:solidFill>
                                            <a:effectLst/>
                                            <a:latin typeface="Cambria Math" panose="02040503050406030204" pitchFamily="18" charset="0"/>
                                            <a:ea typeface="方正书宋_GBK"/>
                                            <a:cs typeface="Times New Roman" panose="02020603050405020304" pitchFamily="18" charset="0"/>
                                          </a:rPr>
                                          <m:t>(</m:t>
                                        </m:r>
                                        <m:r>
                                          <m:rPr>
                                            <m:nor/>
                                          </m:rPr>
                                          <a:rPr lang="zh-CN" altLang="zh-CN" sz="1800">
                                            <a:solidFill>
                                              <a:srgbClr val="000000"/>
                                            </a:solidFill>
                                            <a:effectLst/>
                                            <a:latin typeface="Cambria Math" panose="02040503050406030204" pitchFamily="18" charset="0"/>
                                            <a:ea typeface="方正书宋_GBK"/>
                                            <a:cs typeface="Times New Roman" panose="02020603050405020304" pitchFamily="18" charset="0"/>
                                          </a:rPr>
                                          <m:t>传感器等</m:t>
                                        </m:r>
                                        <m:r>
                                          <m:rPr>
                                            <m:nor/>
                                          </m:rPr>
                                          <a:rPr lang="en-US" altLang="zh-CN" sz="1800">
                                            <a:solidFill>
                                              <a:srgbClr val="000000"/>
                                            </a:solidFill>
                                            <a:effectLst/>
                                            <a:latin typeface="Cambria Math" panose="02040503050406030204" pitchFamily="18" charset="0"/>
                                            <a:ea typeface="方正书宋_GBK"/>
                                            <a:cs typeface="Times New Roman" panose="02020603050405020304" pitchFamily="18" charset="0"/>
                                          </a:rPr>
                                          <m:t>)</m:t>
                                        </m:r>
                                      </m:e>
                                    </m:mr>
                                  </m:m>
                                </m:e>
                              </m:d>
                            </m:e>
                          </m:mr>
                          <m:mr>
                            <m:e>
                              <m:r>
                                <m:rPr>
                                  <m:nor/>
                                </m:rPr>
                                <a:rPr lang="zh-CN" altLang="zh-CN" sz="1800">
                                  <a:solidFill>
                                    <a:srgbClr val="000000"/>
                                  </a:solidFill>
                                  <a:effectLst/>
                                  <a:latin typeface="Cambria Math" panose="02040503050406030204" pitchFamily="18" charset="0"/>
                                  <a:ea typeface="方正书宋_GBK"/>
                                  <a:cs typeface="Times New Roman" panose="02020603050405020304" pitchFamily="18" charset="0"/>
                                </a:rPr>
                                <m:t>人工智能系统</m:t>
                              </m:r>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1"/>
                                            <m:mcJc m:val="center"/>
                                          </m:mcPr>
                                        </m:mc>
                                      </m:mcs>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mPr>
                                    <m:mr>
                                      <m:e>
                                        <m:r>
                                          <m:rPr>
                                            <m:nor/>
                                          </m:rPr>
                                          <a:rPr lang="zh-CN" altLang="zh-CN" sz="1800">
                                            <a:solidFill>
                                              <a:srgbClr val="000000"/>
                                            </a:solidFill>
                                            <a:effectLst/>
                                            <a:latin typeface="Cambria Math" panose="02040503050406030204" pitchFamily="18" charset="0"/>
                                            <a:ea typeface="方正书宋_GBK"/>
                                            <a:cs typeface="Times New Roman" panose="02020603050405020304" pitchFamily="18" charset="0"/>
                                          </a:rPr>
                                          <m:t>感觉系统</m:t>
                                        </m:r>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1"/>
                                                      <m:mcJc m:val="center"/>
                                                    </m:mcPr>
                                                  </m:mc>
                                                </m:mcs>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mPr>
                                              <m:mr>
                                                <m:e>
                                                  <m:r>
                                                    <m:rPr>
                                                      <m:nor/>
                                                    </m:rPr>
                                                    <a:rPr lang="zh-CN" altLang="zh-CN" sz="1800">
                                                      <a:solidFill>
                                                        <a:srgbClr val="000000"/>
                                                      </a:solidFill>
                                                      <a:effectLst/>
                                                      <a:latin typeface="Cambria Math" panose="02040503050406030204" pitchFamily="18" charset="0"/>
                                                      <a:ea typeface="方正书宋_GBK"/>
                                                      <a:cs typeface="Times New Roman" panose="02020603050405020304" pitchFamily="18" charset="0"/>
                                                    </a:rPr>
                                                    <m:t>听觉装置</m:t>
                                                  </m:r>
                                                </m:e>
                                              </m:mr>
                                              <m:mr>
                                                <m:e>
                                                  <m:r>
                                                    <m:rPr>
                                                      <m:nor/>
                                                    </m:rPr>
                                                    <a:rPr lang="zh-CN" altLang="zh-CN" sz="1800">
                                                      <a:solidFill>
                                                        <a:srgbClr val="000000"/>
                                                      </a:solidFill>
                                                      <a:effectLst/>
                                                      <a:latin typeface="Cambria Math" panose="02040503050406030204" pitchFamily="18" charset="0"/>
                                                      <a:ea typeface="方正书宋_GBK"/>
                                                      <a:cs typeface="Times New Roman" panose="02020603050405020304" pitchFamily="18" charset="0"/>
                                                    </a:rPr>
                                                    <m:t>视觉装置</m:t>
                                                  </m:r>
                                                </m:e>
                                              </m:mr>
                                              <m:mr>
                                                <m:e>
                                                  <m:r>
                                                    <m:rPr>
                                                      <m:nor/>
                                                    </m:rPr>
                                                    <a:rPr lang="zh-CN" altLang="zh-CN" sz="1800">
                                                      <a:solidFill>
                                                        <a:srgbClr val="000000"/>
                                                      </a:solidFill>
                                                      <a:effectLst/>
                                                      <a:latin typeface="Cambria Math" panose="02040503050406030204" pitchFamily="18" charset="0"/>
                                                      <a:ea typeface="方正书宋_GBK"/>
                                                      <a:cs typeface="Times New Roman" panose="02020603050405020304" pitchFamily="18" charset="0"/>
                                                    </a:rPr>
                                                    <m:t>触觉装置</m:t>
                                                  </m:r>
                                                </m:e>
                                              </m:mr>
                                              <m:mr>
                                                <m:e>
                                                  <m:r>
                                                    <m:rPr>
                                                      <m:nor/>
                                                    </m:rPr>
                                                    <a:rPr lang="zh-CN" altLang="zh-CN" sz="1800">
                                                      <a:solidFill>
                                                        <a:srgbClr val="000000"/>
                                                      </a:solidFill>
                                                      <a:effectLst/>
                                                      <a:latin typeface="Cambria Math" panose="02040503050406030204" pitchFamily="18" charset="0"/>
                                                      <a:ea typeface="方正书宋_GBK"/>
                                                      <a:cs typeface="Times New Roman" panose="02020603050405020304" pitchFamily="18" charset="0"/>
                                                    </a:rPr>
                                                    <m:t>力觉装置</m:t>
                                                  </m:r>
                                                </m:e>
                                              </m:mr>
                                            </m:m>
                                          </m:e>
                                        </m:d>
                                      </m:e>
                                    </m:mr>
                                    <m:mr>
                                      <m:e>
                                        <m:r>
                                          <m:rPr>
                                            <m:nor/>
                                          </m:rPr>
                                          <a:rPr lang="zh-CN" altLang="zh-CN" sz="1800">
                                            <a:solidFill>
                                              <a:srgbClr val="000000"/>
                                            </a:solidFill>
                                            <a:effectLst/>
                                            <a:latin typeface="Cambria Math" panose="02040503050406030204" pitchFamily="18" charset="0"/>
                                            <a:ea typeface="方正书宋_GBK"/>
                                            <a:cs typeface="Times New Roman" panose="02020603050405020304" pitchFamily="18" charset="0"/>
                                          </a:rPr>
                                          <m:t>决策</m:t>
                                        </m:r>
                                        <m:r>
                                          <m:rPr>
                                            <m:nor/>
                                          </m:rPr>
                                          <a:rPr lang="en-US" altLang="zh-CN" sz="1800">
                                            <a:solidFill>
                                              <a:srgbClr val="000000"/>
                                            </a:solidFill>
                                            <a:effectLst/>
                                            <a:latin typeface="NEU-BZ"/>
                                            <a:ea typeface="方正书宋_GBK"/>
                                            <a:cs typeface="Times New Roman" panose="02020603050405020304" pitchFamily="18" charset="0"/>
                                          </a:rPr>
                                          <m:t>—</m:t>
                                        </m:r>
                                        <m:r>
                                          <m:rPr>
                                            <m:nor/>
                                          </m:rPr>
                                          <a:rPr lang="zh-CN" altLang="zh-CN" sz="1800">
                                            <a:solidFill>
                                              <a:srgbClr val="000000"/>
                                            </a:solidFill>
                                            <a:effectLst/>
                                            <a:latin typeface="Cambria Math" panose="02040503050406030204" pitchFamily="18" charset="0"/>
                                            <a:ea typeface="方正书宋_GBK"/>
                                            <a:cs typeface="Times New Roman" panose="02020603050405020304" pitchFamily="18" charset="0"/>
                                          </a:rPr>
                                          <m:t>规划系统</m:t>
                                        </m:r>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1"/>
                                                      <m:mcJc m:val="center"/>
                                                    </m:mcPr>
                                                  </m:mc>
                                                </m:mcs>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mPr>
                                              <m:mr>
                                                <m:e>
                                                  <m:r>
                                                    <m:rPr>
                                                      <m:nor/>
                                                    </m:rPr>
                                                    <a:rPr lang="zh-CN" altLang="zh-CN" sz="1800">
                                                      <a:solidFill>
                                                        <a:srgbClr val="000000"/>
                                                      </a:solidFill>
                                                      <a:effectLst/>
                                                      <a:latin typeface="Cambria Math" panose="02040503050406030204" pitchFamily="18" charset="0"/>
                                                      <a:ea typeface="方正书宋_GBK"/>
                                                      <a:cs typeface="Times New Roman" panose="02020603050405020304" pitchFamily="18" charset="0"/>
                                                    </a:rPr>
                                                    <m:t>模式识别</m:t>
                                                  </m:r>
                                                </m:e>
                                              </m:mr>
                                              <m:mr>
                                                <m:e>
                                                  <m:r>
                                                    <m:rPr>
                                                      <m:nor/>
                                                    </m:rPr>
                                                    <a:rPr lang="zh-CN" altLang="zh-CN" sz="1800">
                                                      <a:solidFill>
                                                        <a:srgbClr val="000000"/>
                                                      </a:solidFill>
                                                      <a:effectLst/>
                                                      <a:latin typeface="Cambria Math" panose="02040503050406030204" pitchFamily="18" charset="0"/>
                                                      <a:ea typeface="方正书宋_GBK"/>
                                                      <a:cs typeface="Times New Roman" panose="02020603050405020304" pitchFamily="18" charset="0"/>
                                                    </a:rPr>
                                                    <m:t>专家系统</m:t>
                                                  </m:r>
                                                </m:e>
                                              </m:mr>
                                              <m:mr>
                                                <m:e>
                                                  <m:r>
                                                    <m:rPr>
                                                      <m:nor/>
                                                    </m:rPr>
                                                    <a:rPr lang="zh-CN" altLang="zh-CN" sz="1800">
                                                      <a:solidFill>
                                                        <a:srgbClr val="000000"/>
                                                      </a:solidFill>
                                                      <a:effectLst/>
                                                      <a:latin typeface="Cambria Math" panose="02040503050406030204" pitchFamily="18" charset="0"/>
                                                      <a:ea typeface="方正书宋_GBK"/>
                                                      <a:cs typeface="Times New Roman" panose="02020603050405020304" pitchFamily="18" charset="0"/>
                                                    </a:rPr>
                                                    <m:t>大容量信息库</m:t>
                                                  </m:r>
                                                </m:e>
                                              </m:mr>
                                              <m:mr>
                                                <m:e>
                                                  <m:r>
                                                    <m:rPr>
                                                      <m:nor/>
                                                    </m:rPr>
                                                    <a:rPr lang="zh-CN" altLang="zh-CN" sz="1800">
                                                      <a:solidFill>
                                                        <a:srgbClr val="000000"/>
                                                      </a:solidFill>
                                                      <a:effectLst/>
                                                      <a:latin typeface="Cambria Math" panose="02040503050406030204" pitchFamily="18" charset="0"/>
                                                      <a:ea typeface="方正书宋_GBK"/>
                                                      <a:cs typeface="Times New Roman" panose="02020603050405020304" pitchFamily="18" charset="0"/>
                                                    </a:rPr>
                                                    <m:t>人机交互系统</m:t>
                                                  </m:r>
                                                </m:e>
                                              </m:mr>
                                            </m:m>
                                          </m:e>
                                        </m:d>
                                      </m:e>
                                    </m:mr>
                                  </m:m>
                                </m:e>
                              </m:d>
                            </m:e>
                          </m:mr>
                        </m:m>
                      </m:e>
                    </m:d>
                  </m:oMath>
                </a14:m>
                <a:endParaRPr lang="zh-CN" altLang="zh-CN" sz="1800" dirty="0">
                  <a:solidFill>
                    <a:srgbClr val="000000"/>
                  </a:solidFill>
                  <a:effectLst/>
                  <a:latin typeface="NEU-BZ-S92"/>
                  <a:ea typeface="方正书宋_GBK"/>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3044999" y="4696445"/>
                <a:ext cx="5890843" cy="246221"/>
              </a:xfrm>
              <a:prstGeom prst="rect">
                <a:avLst/>
              </a:prstGeom>
              <a:blipFill>
                <a:blip r:embed="rId3"/>
                <a:stretch>
                  <a:fillRect t="-1712195" b="-560976"/>
                </a:stretch>
              </a:blipFill>
            </p:spPr>
            <p:txBody>
              <a:bodyPr/>
              <a:lstStyle/>
              <a:p>
                <a:r>
                  <a:rPr lang="zh-CN" altLang="en-US">
                    <a:noFill/>
                  </a:rPr>
                  <a:t> </a:t>
                </a:r>
              </a:p>
            </p:txBody>
          </p:sp>
        </mc:Fallback>
      </mc:AlternateContent>
      <p:sp>
        <p:nvSpPr>
          <p:cNvPr id="14" name="TextBox 21"/>
          <p:cNvSpPr txBox="1"/>
          <p:nvPr/>
        </p:nvSpPr>
        <p:spPr>
          <a:xfrm>
            <a:off x="5285293" y="6568653"/>
            <a:ext cx="3665207" cy="389505"/>
          </a:xfrm>
          <a:prstGeom prst="rect">
            <a:avLst/>
          </a:prstGeom>
          <a:noFill/>
        </p:spPr>
        <p:txBody>
          <a:bodyPr wrap="square" lIns="96433" tIns="48216" rIns="96433" bIns="48216" rtlCol="0">
            <a:spAutoFit/>
          </a:bodyPr>
          <a:lstStyle/>
          <a:p>
            <a:pPr>
              <a:lnSpc>
                <a:spcPct val="150000"/>
              </a:lnSpc>
            </a:pPr>
            <a:r>
              <a:rPr lang="zh-CN" altLang="en-US" sz="1500" b="1" dirty="0">
                <a:latin typeface="+mn-ea"/>
              </a:rPr>
              <a:t>图</a:t>
            </a:r>
            <a:r>
              <a:rPr lang="en-US" altLang="zh-CN" sz="1500" b="1" dirty="0">
                <a:latin typeface="+mn-ea"/>
              </a:rPr>
              <a:t>7-1</a:t>
            </a:r>
            <a:r>
              <a:rPr lang="zh-CN" altLang="en-US" sz="1500" b="1" dirty="0">
                <a:latin typeface="+mn-ea"/>
              </a:rPr>
              <a:t>　工业机器人的组成</a:t>
            </a:r>
            <a:endParaRPr lang="en-US" altLang="zh-CN" sz="1500" b="1" dirty="0">
              <a:latin typeface="+mn-ea"/>
            </a:endParaRPr>
          </a:p>
        </p:txBody>
      </p:sp>
    </p:spTree>
    <p:extLst>
      <p:ext uri="{BB962C8B-B14F-4D97-AF65-F5344CB8AC3E}">
        <p14:creationId xmlns:p14="http://schemas.microsoft.com/office/powerpoint/2010/main" val="315435750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478168" y="1595721"/>
            <a:ext cx="5095223" cy="4460106"/>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1) </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直角坐标型工业机器人</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　如图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7-2a</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其运动部分由三个相互垂直的直线移动</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即</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PPP)</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组成</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其工作空间图形为长方体。它在各个轴向的移动距离</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可在各个坐标轴上直接读出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直观性强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易于位置和姿态</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简称位姿</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的编程计算、</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定位精度最高、控制无耦合、结构简单</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但机体所占空间体积大、动作范围小、灵活性较差、难与其他工业机器人协调工作</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概述</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11" name="图片 10"/>
          <p:cNvPicPr>
            <a:picLocks noChangeAspect="1"/>
          </p:cNvPicPr>
          <p:nvPr/>
        </p:nvPicPr>
        <p:blipFill>
          <a:blip r:embed="rId4">
            <a:clrChange>
              <a:clrFrom>
                <a:srgbClr val="FFFFFF"/>
              </a:clrFrom>
              <a:clrTo>
                <a:srgbClr val="FFFFFF">
                  <a:alpha val="0"/>
                </a:srgbClr>
              </a:clrTo>
            </a:clrChange>
            <a:duotone>
              <a:prstClr val="black"/>
              <a:srgbClr val="D9C3A5">
                <a:tint val="50000"/>
                <a:satMod val="180000"/>
              </a:srgbClr>
            </a:duotone>
          </a:blip>
          <a:stretch>
            <a:fillRect/>
          </a:stretch>
        </p:blipFill>
        <p:spPr>
          <a:xfrm>
            <a:off x="7482593" y="857640"/>
            <a:ext cx="3931608" cy="5384754"/>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pic>
      <p:sp>
        <p:nvSpPr>
          <p:cNvPr id="12" name="TextBox 21"/>
          <p:cNvSpPr txBox="1"/>
          <p:nvPr/>
        </p:nvSpPr>
        <p:spPr>
          <a:xfrm>
            <a:off x="6141343" y="6239436"/>
            <a:ext cx="6912768" cy="789871"/>
          </a:xfrm>
          <a:prstGeom prst="rect">
            <a:avLst/>
          </a:prstGeom>
          <a:noFill/>
        </p:spPr>
        <p:txBody>
          <a:bodyPr wrap="square" lIns="96433" tIns="48216" rIns="96433" bIns="48216" rtlCol="0">
            <a:spAutoFit/>
          </a:bodyPr>
          <a:lstStyle/>
          <a:p>
            <a:pPr>
              <a:lnSpc>
                <a:spcPct val="150000"/>
              </a:lnSpc>
            </a:pPr>
            <a:r>
              <a:rPr lang="zh-CN" altLang="en-US" sz="1500" b="1" dirty="0">
                <a:latin typeface="+mn-ea"/>
              </a:rPr>
              <a:t>                     图</a:t>
            </a:r>
            <a:r>
              <a:rPr lang="en-US" altLang="zh-CN" sz="1500" b="1" dirty="0">
                <a:latin typeface="+mn-ea"/>
              </a:rPr>
              <a:t>7-2</a:t>
            </a:r>
            <a:r>
              <a:rPr lang="zh-CN" altLang="en-US" sz="1500" b="1" dirty="0">
                <a:latin typeface="+mn-ea"/>
              </a:rPr>
              <a:t>　工业机器人的基本结构形式</a:t>
            </a:r>
          </a:p>
          <a:p>
            <a:pPr>
              <a:lnSpc>
                <a:spcPct val="150000"/>
              </a:lnSpc>
            </a:pPr>
            <a:r>
              <a:rPr lang="en-US" altLang="zh-CN" sz="1500" b="1" dirty="0">
                <a:latin typeface="+mn-ea"/>
              </a:rPr>
              <a:t>a)</a:t>
            </a:r>
            <a:r>
              <a:rPr lang="zh-CN" altLang="en-US" sz="1500" b="1" dirty="0">
                <a:latin typeface="+mn-ea"/>
              </a:rPr>
              <a:t>直角坐标型　</a:t>
            </a:r>
            <a:r>
              <a:rPr lang="en-US" altLang="zh-CN" sz="1500" b="1" dirty="0">
                <a:latin typeface="+mn-ea"/>
              </a:rPr>
              <a:t>b)</a:t>
            </a:r>
            <a:r>
              <a:rPr lang="zh-CN" altLang="en-US" sz="1500" b="1" dirty="0">
                <a:latin typeface="+mn-ea"/>
              </a:rPr>
              <a:t>圆柱坐标型　</a:t>
            </a:r>
            <a:r>
              <a:rPr lang="en-US" altLang="zh-CN" sz="1500" b="1" dirty="0">
                <a:latin typeface="+mn-ea"/>
              </a:rPr>
              <a:t>c)</a:t>
            </a:r>
            <a:r>
              <a:rPr lang="zh-CN" altLang="en-US" sz="1500" b="1" dirty="0">
                <a:latin typeface="+mn-ea"/>
              </a:rPr>
              <a:t>球坐标型　</a:t>
            </a:r>
            <a:r>
              <a:rPr lang="en-US" altLang="zh-CN" sz="1500" b="1" dirty="0">
                <a:latin typeface="+mn-ea"/>
              </a:rPr>
              <a:t>d)</a:t>
            </a:r>
            <a:r>
              <a:rPr lang="zh-CN" altLang="en-US" sz="1500" b="1" dirty="0">
                <a:latin typeface="+mn-ea"/>
              </a:rPr>
              <a:t>多关节型　</a:t>
            </a:r>
            <a:r>
              <a:rPr lang="en-US" altLang="zh-CN" sz="1500" b="1" dirty="0">
                <a:latin typeface="+mn-ea"/>
              </a:rPr>
              <a:t>e)</a:t>
            </a:r>
            <a:r>
              <a:rPr lang="zh-CN" altLang="en-US" sz="1500" b="1" dirty="0">
                <a:latin typeface="+mn-ea"/>
              </a:rPr>
              <a:t>平面关节型</a:t>
            </a:r>
          </a:p>
        </p:txBody>
      </p:sp>
      <p:sp>
        <p:nvSpPr>
          <p:cNvPr id="13" name="矩形: 对角圆角 12">
            <a:extLst>
              <a:ext uri="{FF2B5EF4-FFF2-40B4-BE49-F238E27FC236}">
                <a16:creationId xmlns:a16="http://schemas.microsoft.com/office/drawing/2014/main" id="{9FC147F7-8C81-474D-A69D-DB68EE57B1B4}"/>
              </a:ext>
            </a:extLst>
          </p:cNvPr>
          <p:cNvSpPr/>
          <p:nvPr/>
        </p:nvSpPr>
        <p:spPr>
          <a:xfrm>
            <a:off x="1244799" y="1606630"/>
            <a:ext cx="5472608" cy="4495832"/>
          </a:xfrm>
          <a:prstGeom prst="round2Diag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3538632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478168" y="1528093"/>
            <a:ext cx="9893038" cy="4460106"/>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 </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圆柱坐标型工业机器人</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　如图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7-2b</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其运动形式是通过一个转动和两个移动</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即</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RPP)</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组成的运动系统来实现的</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其工作空间图形为圆柱形。与直角坐标型工业机器人相比</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在相同的工作空间条件下</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机体所占体积小</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而运动范围大</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其位置精度仅次于直角坐标型</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难与其他工业机器人协调工作</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球坐标型工业机器人</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　又称极坐标型工业机器人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7-2c</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所示。其手臂的运动由两个转动和一个直线移动</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即</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RRP,</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一个回转</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一个俯仰和一个伸缩运动</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所组成</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其工作空间为一球体。它可以作上下俯仰动作并能抓取地面上或较低位置的工件</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具有</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结构紧凑、工作空间范围大的特点</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能与其他工业机器人协调工作</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。其位置精度尚可</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位置误差与臂长成正比。</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概述</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Tree>
    <p:extLst>
      <p:ext uri="{BB962C8B-B14F-4D97-AF65-F5344CB8AC3E}">
        <p14:creationId xmlns:p14="http://schemas.microsoft.com/office/powerpoint/2010/main" val="391036381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478168" y="2336505"/>
            <a:ext cx="9893038" cy="3005862"/>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4) </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多关节型工业机器人</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　又称回转坐标型工业机器人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7-2d</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所示。这种工业机器人的手臂与人体上肢类似</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其前三个关节都是回转副</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即</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RRR)</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。该工业机器人一般由立柱和大小臂组成</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立柱与大臂间形成肩关节</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大臂与小臂间形成肘关节</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可使大臂作回转运动和俯仰摆动</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小臂作俯仰摆动。其结构</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最紧凑、灵活性大、占地面积最小、工作空间最大、能与其他工业机器人协调工作</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但位置精度较低</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有平衡问题</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控制耦合。这种工业机器人应用越来越广泛。</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概述</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Tree>
    <p:extLst>
      <p:ext uri="{BB962C8B-B14F-4D97-AF65-F5344CB8AC3E}">
        <p14:creationId xmlns:p14="http://schemas.microsoft.com/office/powerpoint/2010/main" val="374611876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478168" y="2176165"/>
            <a:ext cx="9893038" cy="3005862"/>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5) </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平面关节型工业机器人</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　如图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7-2e</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它采用一个移动关节和两个回转关节</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即</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PRR),</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移动关节实现上下运动</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而两个回转关节则控制前后、左右运动。这种型式的工业器人又称</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SCARA(</a:t>
            </a:r>
            <a:r>
              <a:rPr lang="en-US" altLang="zh-CN" sz="2100" dirty="0" err="1">
                <a:latin typeface="Times New Roman" panose="02020603050405020304" pitchFamily="18" charset="0"/>
                <a:ea typeface="微软雅黑" panose="020B0503020204020204" pitchFamily="34" charset="-122"/>
                <a:cs typeface="Times New Roman" panose="02020603050405020304" pitchFamily="18" charset="0"/>
              </a:rPr>
              <a:t>Seletive</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 Compliance Assembly Robot Arm)</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装配机器人。在水平方向具有柔顺性</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而在垂直方向则有较大的刚性。</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它结构简单、动作灵活、多用于装配作业中</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特别适合小规模零件的插接装配</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如在电子工业中零件的插接、装配应用广泛</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概述</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Tree>
    <p:extLst>
      <p:ext uri="{BB962C8B-B14F-4D97-AF65-F5344CB8AC3E}">
        <p14:creationId xmlns:p14="http://schemas.microsoft.com/office/powerpoint/2010/main" val="7063691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478168" y="2062583"/>
            <a:ext cx="9893038" cy="3975358"/>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 </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按控制方式分类</a:t>
            </a: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1) </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点位控制</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(PTP)</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工业机器人</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　就是采用点到点的控制方式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它只在目标点处准确控制工业机器人手部的位姿</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完成预定的操作要求</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而不对点与点之间的运动过程进行严格的控制。目前应用的工业机器人中</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多数属于点位控制方式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如上下料搬运机器人、点焊机器人</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等。</a:t>
            </a: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 </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连续轨迹控制</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(CP)</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工业机器人</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　工业机器人的各关节同时作受控运动</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准确控制工业机器人手部按预定轨迹和速度运动</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而手部的姿态也可以通过腕关节的运动得以控制。</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弧焊、喷漆和检测机器人均属连续轨迹控制方式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概述</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Tree>
    <p:extLst>
      <p:ext uri="{BB962C8B-B14F-4D97-AF65-F5344CB8AC3E}">
        <p14:creationId xmlns:p14="http://schemas.microsoft.com/office/powerpoint/2010/main" val="287837484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20663" y="-15032"/>
            <a:ext cx="12805818" cy="7247682"/>
          </a:xfrm>
          <a:prstGeom prst="rect">
            <a:avLst/>
          </a:prstGeom>
          <a:solidFill>
            <a:srgbClr val="7339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6932"/>
            <a:ext cx="9507546" cy="7249582"/>
          </a:xfrm>
          <a:prstGeom prst="rtTriangle">
            <a:avLst/>
          </a:prstGeom>
        </p:spPr>
      </p:pic>
      <p:sp>
        <p:nvSpPr>
          <p:cNvPr id="44" name="矩形 43"/>
          <p:cNvSpPr/>
          <p:nvPr/>
        </p:nvSpPr>
        <p:spPr>
          <a:xfrm>
            <a:off x="4722610" y="1972152"/>
            <a:ext cx="1236236" cy="699807"/>
          </a:xfrm>
          <a:prstGeom prst="rect">
            <a:avLst/>
          </a:prstGeom>
          <a:effectLst/>
        </p:spPr>
        <p:txBody>
          <a:bodyPr wrap="none">
            <a:spAutoFit/>
          </a:bodyPr>
          <a:lstStyle/>
          <a:p>
            <a:pPr algn="r">
              <a:lnSpc>
                <a:spcPct val="120000"/>
              </a:lnSpc>
            </a:pPr>
            <a:r>
              <a:rPr lang="zh-CN" altLang="en-US" sz="3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概 述</a:t>
            </a:r>
            <a:endParaRPr lang="en-US" altLang="zh-CN" sz="3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圆角矩形 44"/>
          <p:cNvSpPr/>
          <p:nvPr/>
        </p:nvSpPr>
        <p:spPr bwMode="auto">
          <a:xfrm>
            <a:off x="2787231" y="2096765"/>
            <a:ext cx="860230" cy="709226"/>
          </a:xfrm>
          <a:prstGeom prst="roundRect">
            <a:avLst/>
          </a:prstGeom>
          <a:solidFill>
            <a:schemeClr val="bg1"/>
          </a:solidFill>
          <a:ln w="38100">
            <a:no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4000" dirty="0">
                <a:solidFill>
                  <a:srgbClr val="733972"/>
                </a:solidFill>
                <a:latin typeface="Impact" panose="020B0806030902050204" pitchFamily="34" charset="0"/>
                <a:cs typeface="+mn-ea"/>
                <a:sym typeface="+mn-lt"/>
              </a:rPr>
              <a:t>01</a:t>
            </a:r>
          </a:p>
        </p:txBody>
      </p:sp>
      <p:sp>
        <p:nvSpPr>
          <p:cNvPr id="46" name="矩形 45"/>
          <p:cNvSpPr/>
          <p:nvPr/>
        </p:nvSpPr>
        <p:spPr>
          <a:xfrm>
            <a:off x="5144086" y="3039217"/>
            <a:ext cx="6186309" cy="699807"/>
          </a:xfrm>
          <a:prstGeom prst="rect">
            <a:avLst/>
          </a:prstGeom>
          <a:effectLst/>
        </p:spPr>
        <p:txBody>
          <a:bodyPr wrap="none">
            <a:spAutoFit/>
          </a:bodyPr>
          <a:lstStyle/>
          <a:p>
            <a:pPr>
              <a:lnSpc>
                <a:spcPct val="120000"/>
              </a:lnSpc>
            </a:pPr>
            <a:r>
              <a:rPr lang="zh-CN" altLang="en-US" sz="3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工业机器人操作机的机械结构</a:t>
            </a:r>
            <a:endParaRPr lang="en-US" altLang="zh-CN" sz="3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圆角矩形 46"/>
          <p:cNvSpPr/>
          <p:nvPr/>
        </p:nvSpPr>
        <p:spPr bwMode="auto">
          <a:xfrm>
            <a:off x="4006280" y="3011052"/>
            <a:ext cx="860230" cy="709226"/>
          </a:xfrm>
          <a:prstGeom prst="roundRect">
            <a:avLst/>
          </a:prstGeom>
          <a:solidFill>
            <a:schemeClr val="bg1"/>
          </a:solidFill>
          <a:ln w="38100">
            <a:no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4000" dirty="0">
                <a:solidFill>
                  <a:srgbClr val="733972"/>
                </a:solidFill>
                <a:latin typeface="Impact" panose="020B0806030902050204" pitchFamily="34" charset="0"/>
                <a:cs typeface="+mn-ea"/>
                <a:sym typeface="+mn-lt"/>
              </a:rPr>
              <a:t>02</a:t>
            </a:r>
          </a:p>
        </p:txBody>
      </p:sp>
      <p:sp>
        <p:nvSpPr>
          <p:cNvPr id="48" name="矩形 47"/>
          <p:cNvSpPr/>
          <p:nvPr/>
        </p:nvSpPr>
        <p:spPr>
          <a:xfrm>
            <a:off x="6268516" y="3995711"/>
            <a:ext cx="6186309" cy="699807"/>
          </a:xfrm>
          <a:prstGeom prst="rect">
            <a:avLst/>
          </a:prstGeom>
          <a:effectLst/>
        </p:spPr>
        <p:txBody>
          <a:bodyPr wrap="none">
            <a:spAutoFit/>
          </a:bodyPr>
          <a:lstStyle/>
          <a:p>
            <a:pPr>
              <a:lnSpc>
                <a:spcPct val="120000"/>
              </a:lnSpc>
            </a:pPr>
            <a:r>
              <a:rPr lang="zh-CN" altLang="en-US" sz="3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工业机器人运动学与力学分析</a:t>
            </a:r>
            <a:endParaRPr lang="en-US" altLang="zh-CN" sz="3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圆角矩形 48"/>
          <p:cNvSpPr/>
          <p:nvPr/>
        </p:nvSpPr>
        <p:spPr bwMode="auto">
          <a:xfrm>
            <a:off x="5133901" y="3986292"/>
            <a:ext cx="860230" cy="709226"/>
          </a:xfrm>
          <a:prstGeom prst="roundRect">
            <a:avLst/>
          </a:prstGeom>
          <a:solidFill>
            <a:schemeClr val="bg1"/>
          </a:solidFill>
          <a:ln w="38100">
            <a:no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4000" dirty="0">
                <a:solidFill>
                  <a:srgbClr val="733972"/>
                </a:solidFill>
                <a:latin typeface="Impact" panose="020B0806030902050204" pitchFamily="34" charset="0"/>
                <a:cs typeface="+mn-ea"/>
                <a:sym typeface="+mn-lt"/>
              </a:rPr>
              <a:t>03</a:t>
            </a:r>
          </a:p>
        </p:txBody>
      </p:sp>
      <p:sp>
        <p:nvSpPr>
          <p:cNvPr id="50" name="矩形 49"/>
          <p:cNvSpPr/>
          <p:nvPr/>
        </p:nvSpPr>
        <p:spPr>
          <a:xfrm>
            <a:off x="7653511" y="4986012"/>
            <a:ext cx="4801314" cy="699807"/>
          </a:xfrm>
          <a:prstGeom prst="rect">
            <a:avLst/>
          </a:prstGeom>
          <a:effectLst/>
        </p:spPr>
        <p:txBody>
          <a:bodyPr wrap="none">
            <a:spAutoFit/>
          </a:bodyPr>
          <a:lstStyle/>
          <a:p>
            <a:pPr>
              <a:lnSpc>
                <a:spcPct val="120000"/>
              </a:lnSpc>
            </a:pPr>
            <a:r>
              <a:rPr lang="zh-CN" altLang="en-US" sz="3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工业机器人的控制系统</a:t>
            </a:r>
            <a:endParaRPr lang="en-US" altLang="zh-CN" sz="3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圆角矩形 50"/>
          <p:cNvSpPr/>
          <p:nvPr/>
        </p:nvSpPr>
        <p:spPr bwMode="auto">
          <a:xfrm>
            <a:off x="6551046" y="4961531"/>
            <a:ext cx="860230" cy="709226"/>
          </a:xfrm>
          <a:prstGeom prst="roundRect">
            <a:avLst/>
          </a:prstGeom>
          <a:solidFill>
            <a:schemeClr val="bg1"/>
          </a:solidFill>
          <a:ln w="38100">
            <a:no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4000" dirty="0">
                <a:solidFill>
                  <a:srgbClr val="733972"/>
                </a:solidFill>
                <a:latin typeface="Impact" panose="020B0806030902050204" pitchFamily="34" charset="0"/>
                <a:cs typeface="+mn-ea"/>
                <a:sym typeface="+mn-lt"/>
              </a:rPr>
              <a:t>04</a:t>
            </a:r>
          </a:p>
        </p:txBody>
      </p:sp>
      <p:sp>
        <p:nvSpPr>
          <p:cNvPr id="52" name="文本框 51"/>
          <p:cNvSpPr txBox="1"/>
          <p:nvPr/>
        </p:nvSpPr>
        <p:spPr>
          <a:xfrm>
            <a:off x="1395760" y="371273"/>
            <a:ext cx="2850081" cy="830894"/>
          </a:xfrm>
          <a:prstGeom prst="rect">
            <a:avLst/>
          </a:prstGeom>
          <a:noFill/>
        </p:spPr>
        <p:txBody>
          <a:bodyPr wrap="square" rtlCol="0">
            <a:spAutoFit/>
          </a:bodyPr>
          <a:lstStyle/>
          <a:p>
            <a:pPr algn="ctr">
              <a:lnSpc>
                <a:spcPct val="120000"/>
              </a:lnSpc>
            </a:pPr>
            <a:r>
              <a:rPr lang="zh-CN" altLang="en-US" sz="4000" b="1" cap="all" spc="300" dirty="0">
                <a:solidFill>
                  <a:schemeClr val="bg1"/>
                </a:solidFill>
                <a:latin typeface="微软雅黑" panose="020B0503020204020204" pitchFamily="34" charset="-122"/>
                <a:ea typeface="微软雅黑" panose="020B0503020204020204" pitchFamily="34" charset="-122"/>
                <a:cs typeface="+mn-ea"/>
                <a:sym typeface="+mn-lt"/>
              </a:rPr>
              <a:t>目录</a:t>
            </a:r>
            <a:r>
              <a:rPr lang="en-US" altLang="zh-CN" sz="4000" b="1" cap="all" spc="300" dirty="0">
                <a:solidFill>
                  <a:schemeClr val="bg1"/>
                </a:solidFill>
                <a:latin typeface="微软雅黑" panose="020B0503020204020204" pitchFamily="34" charset="-122"/>
                <a:ea typeface="微软雅黑" panose="020B0503020204020204" pitchFamily="34" charset="-122"/>
                <a:cs typeface="+mn-ea"/>
                <a:sym typeface="+mn-lt"/>
              </a:rPr>
              <a:t>/</a:t>
            </a:r>
            <a:r>
              <a:rPr lang="en-US" altLang="zh-CN" sz="2000" b="1" cap="all" dirty="0">
                <a:solidFill>
                  <a:schemeClr val="bg1"/>
                </a:solidFill>
                <a:latin typeface="Franklin Gothic Book" panose="020B0503020102020204" pitchFamily="34" charset="0"/>
                <a:ea typeface="Cambria Math" panose="02040503050406030204" pitchFamily="18" charset="0"/>
                <a:cs typeface="+mn-ea"/>
                <a:sym typeface="+mn-lt"/>
              </a:rPr>
              <a:t>contents</a:t>
            </a:r>
            <a:endParaRPr lang="zh-CN" altLang="en-US" sz="2000" b="1" cap="all" dirty="0">
              <a:solidFill>
                <a:schemeClr val="bg1"/>
              </a:solidFill>
              <a:latin typeface="Franklin Gothic Book" panose="020B0503020102020204" pitchFamily="34" charset="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478168" y="1894172"/>
            <a:ext cx="9893038" cy="3975358"/>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按驱动方式分类</a:t>
            </a: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1) </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气动式工业机器人</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　这类工业机器人以压缩空气来驱动操作机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其优点是</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空气来源方便、动作迅速、结构简单、造价低、无污染</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缺点是空气具有可压缩性</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导致工作速度的稳定性较差</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又因气源压力一般只有</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6kPa</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左右</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所以这类工业机器人抓举力较小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一般只有几十牛顿</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最大百余牛顿。</a:t>
            </a: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液压式工业机器人</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　因为液压压力比气压压力高得多</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一般为</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70kPa</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左右</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故液压传动工业机器人具有较大的抓举能力</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可达上千牛顿。这类工业机器人</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结构紧凑、传动平稳动作灵敏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但对密封要求较高</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且不宜在高温或低温环境下工作。</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概述</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Tree>
    <p:extLst>
      <p:ext uri="{BB962C8B-B14F-4D97-AF65-F5344CB8AC3E}">
        <p14:creationId xmlns:p14="http://schemas.microsoft.com/office/powerpoint/2010/main" val="160405753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666160" y="1605451"/>
            <a:ext cx="5095223" cy="4460106"/>
          </a:xfrm>
          <a:prstGeom prst="rect">
            <a:avLst/>
          </a:prstGeom>
          <a:noFill/>
        </p:spPr>
        <p:txBody>
          <a:bodyPr wrap="square" lIns="96433" tIns="48216" rIns="96433" bIns="48216" rtlCol="0">
            <a:spAutoFit/>
          </a:bodyPr>
          <a:lstStyle/>
          <a:p>
            <a:pPr indent="531719">
              <a:lnSpc>
                <a:spcPct val="150000"/>
              </a:lnSpc>
            </a:pP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电动式工业机器人　</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这是目前用得最多的一类工业机器人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不仅因为电动机品种众多</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为工业机器人设计提供了多种选择</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也因为它们可以运用多种灵活的控制方法。早期多采用步进电动机驱动</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后来发展了直流伺服驱动单元</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目前交流伺服驱动单元也在迅速发展。这些驱动单元或是直接驱动操作机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或是通过诸如谐波减速器的装置来减速后驱动</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结构十分紧凑、简单。</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概述</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3" name="图片 2">
            <a:extLst>
              <a:ext uri="{FF2B5EF4-FFF2-40B4-BE49-F238E27FC236}">
                <a16:creationId xmlns:a16="http://schemas.microsoft.com/office/drawing/2014/main" id="{AE8F4D85-10B4-41D1-854D-1871B9525E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3351" y="2474381"/>
            <a:ext cx="6119682" cy="296751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3" name="矩形: 对角圆角 12">
            <a:extLst>
              <a:ext uri="{FF2B5EF4-FFF2-40B4-BE49-F238E27FC236}">
                <a16:creationId xmlns:a16="http://schemas.microsoft.com/office/drawing/2014/main" id="{057FA705-A786-4322-B28C-61F8ECEAF54B}"/>
              </a:ext>
            </a:extLst>
          </p:cNvPr>
          <p:cNvSpPr/>
          <p:nvPr/>
        </p:nvSpPr>
        <p:spPr>
          <a:xfrm>
            <a:off x="452711" y="1533120"/>
            <a:ext cx="5472608" cy="4752527"/>
          </a:xfrm>
          <a:prstGeom prst="round2Diag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7204574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6"/>
          <p:cNvSpPr>
            <a:spLocks noChangeArrowheads="1"/>
          </p:cNvSpPr>
          <p:nvPr/>
        </p:nvSpPr>
        <p:spPr bwMode="auto">
          <a:xfrm>
            <a:off x="6529810" y="1895554"/>
            <a:ext cx="6327354" cy="3818174"/>
          </a:xfrm>
          <a:prstGeom prst="rect">
            <a:avLst/>
          </a:prstGeom>
          <a:solidFill>
            <a:srgbClr val="73397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5123" name="矩形 1"/>
          <p:cNvSpPr>
            <a:spLocks noChangeArrowheads="1"/>
          </p:cNvSpPr>
          <p:nvPr/>
        </p:nvSpPr>
        <p:spPr bwMode="auto">
          <a:xfrm>
            <a:off x="1589" y="696"/>
            <a:ext cx="803474" cy="7231261"/>
          </a:xfrm>
          <a:prstGeom prst="rect">
            <a:avLst/>
          </a:prstGeom>
          <a:solidFill>
            <a:srgbClr val="73397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12" name="矩形 1"/>
          <p:cNvSpPr>
            <a:spLocks noChangeArrowheads="1"/>
          </p:cNvSpPr>
          <p:nvPr/>
        </p:nvSpPr>
        <p:spPr bwMode="auto">
          <a:xfrm>
            <a:off x="741445" y="-56696"/>
            <a:ext cx="5812028" cy="7288652"/>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a:outerShdw blurRad="63500" sx="102000" sy="102000" algn="ctr"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13" name="TextBox 32"/>
          <p:cNvSpPr txBox="1"/>
          <p:nvPr/>
        </p:nvSpPr>
        <p:spPr>
          <a:xfrm>
            <a:off x="8805639" y="2722649"/>
            <a:ext cx="3168352" cy="2169825"/>
          </a:xfrm>
          <a:prstGeom prst="rect">
            <a:avLst/>
          </a:prstGeom>
          <a:noFill/>
        </p:spPr>
        <p:txBody>
          <a:bodyPr wrap="square" rtlCol="0">
            <a:spAutoFit/>
          </a:bodyPr>
          <a:lstStyle/>
          <a:p>
            <a:pPr algn="ctr"/>
            <a:r>
              <a:rPr lang="zh-CN" altLang="en-US" sz="4500" b="1" dirty="0">
                <a:solidFill>
                  <a:schemeClr val="bg1"/>
                </a:solidFill>
                <a:latin typeface="Impact" panose="020B0806030902050204" pitchFamily="34" charset="0"/>
                <a:ea typeface="微软雅黑" panose="020B0503020204020204" pitchFamily="34" charset="-122"/>
              </a:rPr>
              <a:t>工业机器人操作机的机械结构</a:t>
            </a:r>
            <a:endParaRPr lang="zh-CN" altLang="en-US" sz="4500" b="1" dirty="0">
              <a:solidFill>
                <a:schemeClr val="bg1"/>
              </a:solidFill>
              <a:latin typeface="Impact" panose="020B0806030902050204" pitchFamily="34" charset="0"/>
              <a:ea typeface="微软雅黑" panose="020B0503020204020204" pitchFamily="34" charset="-122"/>
              <a:cs typeface="Arial" panose="020B0604020202020204" pitchFamily="34" charset="0"/>
            </a:endParaRPr>
          </a:p>
        </p:txBody>
      </p:sp>
      <p:sp>
        <p:nvSpPr>
          <p:cNvPr id="14" name="TextBox 32"/>
          <p:cNvSpPr txBox="1"/>
          <p:nvPr/>
        </p:nvSpPr>
        <p:spPr>
          <a:xfrm>
            <a:off x="6795852" y="2722070"/>
            <a:ext cx="1927928" cy="1569466"/>
          </a:xfrm>
          <a:prstGeom prst="rect">
            <a:avLst/>
          </a:prstGeom>
          <a:noFill/>
        </p:spPr>
        <p:txBody>
          <a:bodyPr wrap="square" rtlCol="0">
            <a:spAutoFit/>
          </a:bodyPr>
          <a:lstStyle/>
          <a:p>
            <a:r>
              <a:rPr lang="en-US" altLang="zh-CN" sz="9600" dirty="0">
                <a:solidFill>
                  <a:schemeClr val="bg1"/>
                </a:solidFill>
                <a:latin typeface="Impact" panose="020B0806030902050204" pitchFamily="34" charset="0"/>
                <a:ea typeface="微软雅黑" panose="020B0503020204020204" pitchFamily="34" charset="-122"/>
              </a:rPr>
              <a:t>02</a:t>
            </a:r>
            <a:endParaRPr lang="zh-CN" altLang="en-US" sz="23900" dirty="0">
              <a:solidFill>
                <a:schemeClr val="bg1"/>
              </a:solidFill>
              <a:latin typeface="Impact" panose="020B080603090205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537458255"/>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wipe(down)">
                                      <p:cBhvr>
                                        <p:cTn id="7" dur="500"/>
                                        <p:tgtEl>
                                          <p:spTgt spid="512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122"/>
                                        </p:tgtEl>
                                        <p:attrNameLst>
                                          <p:attrName>style.visibility</p:attrName>
                                        </p:attrNameLst>
                                      </p:cBhvr>
                                      <p:to>
                                        <p:strVal val="visible"/>
                                      </p:to>
                                    </p:set>
                                    <p:animEffect transition="in" filter="wipe(left)">
                                      <p:cBhvr>
                                        <p:cTn id="15" dur="500"/>
                                        <p:tgtEl>
                                          <p:spTgt spid="5122"/>
                                        </p:tgtEl>
                                      </p:cBhvr>
                                    </p:animEffect>
                                  </p:childTnLst>
                                </p:cTn>
                              </p:par>
                            </p:childTnLst>
                          </p:cTn>
                        </p:par>
                        <p:par>
                          <p:cTn id="16" fill="hold">
                            <p:stCondLst>
                              <p:cond delay="1500"/>
                            </p:stCondLst>
                            <p:childTnLst>
                              <p:par>
                                <p:cTn id="17" presetID="2" presetClass="entr" presetSubtype="1"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250" fill="hold"/>
                                        <p:tgtEl>
                                          <p:spTgt spid="14"/>
                                        </p:tgtEl>
                                        <p:attrNameLst>
                                          <p:attrName>ppt_x</p:attrName>
                                        </p:attrNameLst>
                                      </p:cBhvr>
                                      <p:tavLst>
                                        <p:tav tm="0">
                                          <p:val>
                                            <p:strVal val="#ppt_x"/>
                                          </p:val>
                                        </p:tav>
                                        <p:tav tm="100000">
                                          <p:val>
                                            <p:strVal val="#ppt_x"/>
                                          </p:val>
                                        </p:tav>
                                      </p:tavLst>
                                    </p:anim>
                                    <p:anim calcmode="lin" valueType="num">
                                      <p:cBhvr additive="base">
                                        <p:cTn id="20" dur="250" fill="hold"/>
                                        <p:tgtEl>
                                          <p:spTgt spid="14"/>
                                        </p:tgtEl>
                                        <p:attrNameLst>
                                          <p:attrName>ppt_y</p:attrName>
                                        </p:attrNameLst>
                                      </p:cBhvr>
                                      <p:tavLst>
                                        <p:tav tm="0">
                                          <p:val>
                                            <p:strVal val="0-#ppt_h/2"/>
                                          </p:val>
                                        </p:tav>
                                        <p:tav tm="100000">
                                          <p:val>
                                            <p:strVal val="#ppt_y"/>
                                          </p:val>
                                        </p:tav>
                                      </p:tavLst>
                                    </p:anim>
                                  </p:childTnLst>
                                </p:cTn>
                              </p:par>
                            </p:childTnLst>
                          </p:cTn>
                        </p:par>
                        <p:par>
                          <p:cTn id="21" fill="hold">
                            <p:stCondLst>
                              <p:cond delay="2000"/>
                            </p:stCondLst>
                            <p:childTnLst>
                              <p:par>
                                <p:cTn id="22" presetID="26" presetClass="emph" presetSubtype="0" fill="hold" grpId="1" nodeType="afterEffect">
                                  <p:stCondLst>
                                    <p:cond delay="0"/>
                                  </p:stCondLst>
                                  <p:childTnLst>
                                    <p:animEffect transition="out" filter="fade">
                                      <p:cBhvr>
                                        <p:cTn id="23" dur="500" tmFilter="0, 0; .2, .5; .8, .5; 1, 0"/>
                                        <p:tgtEl>
                                          <p:spTgt spid="14"/>
                                        </p:tgtEl>
                                      </p:cBhvr>
                                    </p:animEffect>
                                    <p:animScale>
                                      <p:cBhvr>
                                        <p:cTn id="24" dur="250" autoRev="1" fill="hold"/>
                                        <p:tgtEl>
                                          <p:spTgt spid="14"/>
                                        </p:tgtEl>
                                      </p:cBhvr>
                                      <p:by x="105000" y="105000"/>
                                    </p:animScale>
                                  </p:childTnLst>
                                </p:cTn>
                              </p:par>
                            </p:childTnLst>
                          </p:cTn>
                        </p:par>
                        <p:par>
                          <p:cTn id="25" fill="hold">
                            <p:stCondLst>
                              <p:cond delay="2500"/>
                            </p:stCondLst>
                            <p:childTnLst>
                              <p:par>
                                <p:cTn id="26" presetID="2" presetClass="entr" presetSubtype="1"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250" fill="hold"/>
                                        <p:tgtEl>
                                          <p:spTgt spid="13"/>
                                        </p:tgtEl>
                                        <p:attrNameLst>
                                          <p:attrName>ppt_x</p:attrName>
                                        </p:attrNameLst>
                                      </p:cBhvr>
                                      <p:tavLst>
                                        <p:tav tm="0">
                                          <p:val>
                                            <p:strVal val="#ppt_x"/>
                                          </p:val>
                                        </p:tav>
                                        <p:tav tm="100000">
                                          <p:val>
                                            <p:strVal val="#ppt_x"/>
                                          </p:val>
                                        </p:tav>
                                      </p:tavLst>
                                    </p:anim>
                                    <p:anim calcmode="lin" valueType="num">
                                      <p:cBhvr additive="base">
                                        <p:cTn id="29" dur="25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bldLvl="0" animBg="1"/>
      <p:bldP spid="5123" grpId="0" bldLvl="0" animBg="1"/>
      <p:bldP spid="12" grpId="0" animBg="1"/>
      <p:bldP spid="13" grpId="0"/>
      <p:bldP spid="14" grpId="0"/>
      <p:bldP spid="14"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478168" y="1079836"/>
            <a:ext cx="9893038" cy="52479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工业机器人操作机由机座、立柱、手臂、手腕和手部等部分组成</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7-3</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工业机器人操作机的机械结构</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11" name="7z3.jpg" descr="id:2147484381;FounderCES"/>
          <p:cNvPicPr/>
          <p:nvPr/>
        </p:nvPicPr>
        <p:blipFill>
          <a:blip r:embed="rId4">
            <a:clrChange>
              <a:clrFrom>
                <a:srgbClr val="FFFFFF"/>
              </a:clrFrom>
              <a:clrTo>
                <a:srgbClr val="FFFFFF">
                  <a:alpha val="0"/>
                </a:srgbClr>
              </a:clrTo>
            </a:clrChange>
          </a:blip>
          <a:stretch>
            <a:fillRect/>
          </a:stretch>
        </p:blipFill>
        <p:spPr>
          <a:xfrm>
            <a:off x="4655165" y="2053646"/>
            <a:ext cx="3539044" cy="3612708"/>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pic>
      <p:sp>
        <p:nvSpPr>
          <p:cNvPr id="12" name="TextBox 21"/>
          <p:cNvSpPr txBox="1"/>
          <p:nvPr/>
        </p:nvSpPr>
        <p:spPr>
          <a:xfrm>
            <a:off x="3148040" y="6223184"/>
            <a:ext cx="7597932" cy="443622"/>
          </a:xfrm>
          <a:prstGeom prst="rect">
            <a:avLst/>
          </a:prstGeom>
          <a:noFill/>
        </p:spPr>
        <p:txBody>
          <a:bodyPr wrap="square" lIns="96433" tIns="48216" rIns="96433" bIns="48216" rtlCol="0">
            <a:spAutoFit/>
          </a:bodyPr>
          <a:lstStyle/>
          <a:p>
            <a:pPr>
              <a:lnSpc>
                <a:spcPct val="150000"/>
              </a:lnSpc>
            </a:pPr>
            <a:r>
              <a:rPr lang="zh-CN" altLang="en-US" sz="1500" b="1" dirty="0">
                <a:latin typeface="Times New Roman" panose="02020603050405020304" pitchFamily="18" charset="0"/>
              </a:rPr>
              <a:t>图</a:t>
            </a:r>
            <a:r>
              <a:rPr lang="en-US" altLang="zh-CN" sz="1500" b="1" dirty="0">
                <a:latin typeface="Times New Roman" panose="02020603050405020304" pitchFamily="18" charset="0"/>
              </a:rPr>
              <a:t>7-3</a:t>
            </a:r>
            <a:r>
              <a:rPr lang="zh-CN" altLang="en-US" sz="1500" b="1" dirty="0">
                <a:latin typeface="Times New Roman" panose="02020603050405020304" pitchFamily="18" charset="0"/>
              </a:rPr>
              <a:t>　工业机器人操作机        </a:t>
            </a:r>
            <a:r>
              <a:rPr lang="en-US" altLang="zh-CN" sz="1500" b="1" dirty="0">
                <a:latin typeface="Times New Roman" panose="02020603050405020304" pitchFamily="18" charset="0"/>
              </a:rPr>
              <a:t>1—</a:t>
            </a:r>
            <a:r>
              <a:rPr lang="zh-CN" altLang="en-US" sz="1500" b="1" dirty="0">
                <a:latin typeface="Times New Roman" panose="02020603050405020304" pitchFamily="18" charset="0"/>
              </a:rPr>
              <a:t>手臂　</a:t>
            </a:r>
            <a:r>
              <a:rPr lang="en-US" altLang="zh-CN" sz="1500" b="1" dirty="0">
                <a:latin typeface="Times New Roman" panose="02020603050405020304" pitchFamily="18" charset="0"/>
              </a:rPr>
              <a:t>2—</a:t>
            </a:r>
            <a:r>
              <a:rPr lang="zh-CN" altLang="en-US" sz="1500" b="1" dirty="0">
                <a:latin typeface="Times New Roman" panose="02020603050405020304" pitchFamily="18" charset="0"/>
              </a:rPr>
              <a:t>腕关节　</a:t>
            </a:r>
            <a:r>
              <a:rPr lang="en-US" altLang="zh-CN" sz="1500" b="1" dirty="0">
                <a:latin typeface="Times New Roman" panose="02020603050405020304" pitchFamily="18" charset="0"/>
              </a:rPr>
              <a:t>3—</a:t>
            </a:r>
            <a:r>
              <a:rPr lang="zh-CN" altLang="en-US" sz="1500" b="1" dirty="0">
                <a:latin typeface="Times New Roman" panose="02020603050405020304" pitchFamily="18" charset="0"/>
              </a:rPr>
              <a:t>手部</a:t>
            </a:r>
            <a:r>
              <a:rPr lang="en-US" altLang="zh-CN" sz="1500" b="1" dirty="0">
                <a:latin typeface="Times New Roman" panose="02020603050405020304" pitchFamily="18" charset="0"/>
              </a:rPr>
              <a:t>4—</a:t>
            </a:r>
            <a:r>
              <a:rPr lang="zh-CN" altLang="en-US" sz="1500" b="1" dirty="0">
                <a:latin typeface="Times New Roman" panose="02020603050405020304" pitchFamily="18" charset="0"/>
              </a:rPr>
              <a:t>立柱　</a:t>
            </a:r>
            <a:r>
              <a:rPr lang="en-US" altLang="zh-CN" sz="1500" b="1" dirty="0">
                <a:latin typeface="Times New Roman" panose="02020603050405020304" pitchFamily="18" charset="0"/>
              </a:rPr>
              <a:t>5—</a:t>
            </a:r>
            <a:r>
              <a:rPr lang="zh-CN" altLang="en-US" sz="1500" b="1" dirty="0">
                <a:latin typeface="Times New Roman" panose="02020603050405020304" pitchFamily="18" charset="0"/>
              </a:rPr>
              <a:t>机座</a:t>
            </a:r>
          </a:p>
        </p:txBody>
      </p:sp>
    </p:spTree>
    <p:extLst>
      <p:ext uri="{BB962C8B-B14F-4D97-AF65-F5344CB8AC3E}">
        <p14:creationId xmlns:p14="http://schemas.microsoft.com/office/powerpoint/2010/main" val="391663579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478168" y="2176165"/>
            <a:ext cx="9893038" cy="3005862"/>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确定一个工业机器人操作机位置时所需要的独立运动参数的数目称为工业机器人的运动自由度</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它是表示</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工业机器人动作灵活程度的参数</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。工业机器人的自由度数取决于作业目标所要求的动作。对于只进行</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二维平面作业的工业机器人只需要三个自由度</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若要使操作具有随意的位姿</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则</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工业机器人至少需要六个自由度</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。而对于回避障碍作业的工业机器人则需要有比六个自由度更多的冗余自由度。</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工业机器人操作机常采用</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低副式</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回转副或移动副</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主动关节来实现各个自由度</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工业机器人操作机的机械结构</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Tree>
    <p:extLst>
      <p:ext uri="{BB962C8B-B14F-4D97-AF65-F5344CB8AC3E}">
        <p14:creationId xmlns:p14="http://schemas.microsoft.com/office/powerpoint/2010/main" val="63711223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478168" y="2052467"/>
            <a:ext cx="9893038" cy="4460106"/>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手臂是操作机中的主要运动部件</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它用来支承手腕和手部</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并用来调整手部在空间的位置。</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手臂一般至少应有三个自由度</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。这些自由度可以是移动副和回转副</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回转或摆动</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。因此按运动副不同的组合方案</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共有</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27</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种方案。但从动作形态分析可有如图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7-2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所示的</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种形式。</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手臂的直线运动多数通过液压</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气</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缸驱动来实现</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也可通过</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齿轮齿条、滚珠丝杠、直线电动机</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等来实现。回转运动的实现手段很多</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如</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蜗轮蜗杆式、液压缸活塞杆上齿条驱动齿轮的方式、液压缸通过链条驱动链轮转动、利用液压缸活塞杆直接驱动手臂回转、由回转液压</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气</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缸直接驱动手臂回转、由步进电动机通过齿轮传动使手臂回转、由直流电动机经过谐波传动装置驱动手臂回</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转等。</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工业机器人操作机的机械结构</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9" name=" 219"/>
          <p:cNvSpPr/>
          <p:nvPr/>
        </p:nvSpPr>
        <p:spPr>
          <a:xfrm>
            <a:off x="951682" y="869927"/>
            <a:ext cx="2165325"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TextBox 18"/>
          <p:cNvSpPr txBox="1"/>
          <p:nvPr/>
        </p:nvSpPr>
        <p:spPr>
          <a:xfrm>
            <a:off x="1115524" y="895397"/>
            <a:ext cx="4521763" cy="485525"/>
          </a:xfrm>
          <a:prstGeom prst="rect">
            <a:avLst/>
          </a:prstGeom>
          <a:noFill/>
        </p:spPr>
        <p:txBody>
          <a:bodyPr wrap="square" lIns="96433" tIns="48216" rIns="96433" bIns="48216" rtlCol="0">
            <a:spAutoFit/>
          </a:bodyPr>
          <a:lstStyle/>
          <a:p>
            <a:r>
              <a:rPr lang="zh-CN" altLang="en-US" sz="2500" b="1" dirty="0">
                <a:latin typeface="Times New Roman" panose="02020603050405020304" pitchFamily="18" charset="0"/>
                <a:ea typeface="微软雅黑" panose="020B0503020204020204" pitchFamily="34" charset="-122"/>
              </a:rPr>
              <a:t>一、手臂</a:t>
            </a:r>
          </a:p>
        </p:txBody>
      </p:sp>
    </p:spTree>
    <p:extLst>
      <p:ext uri="{BB962C8B-B14F-4D97-AF65-F5344CB8AC3E}">
        <p14:creationId xmlns:p14="http://schemas.microsoft.com/office/powerpoint/2010/main" val="44578810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478168" y="2052467"/>
            <a:ext cx="5743295" cy="4460106"/>
          </a:xfrm>
          <a:prstGeom prst="rect">
            <a:avLst/>
          </a:prstGeom>
          <a:noFill/>
        </p:spPr>
        <p:txBody>
          <a:bodyPr wrap="square" lIns="96433" tIns="48216" rIns="96433" bIns="48216" rtlCol="0">
            <a:spAutoFit/>
          </a:bodyPr>
          <a:lstStyle/>
          <a:p>
            <a:pPr indent="531719">
              <a:lnSpc>
                <a:spcPct val="150000"/>
              </a:lnSpc>
            </a:pP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手腕</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是联接手臂和手部的部件</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其功能是在手臂和腰部实现了手部在空间的三个位置坐标</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自由度</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的基础上</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再由手腕来实现手部在作业空间的三个姿态</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方位</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坐标</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即</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实现三个旋转自由度</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。通过机械接口联接并支承的手部</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7-7</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手腕一般由</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弯曲式关节</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转动式关节</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组成。组成弯曲式腕关节的相邻构件的轴线在工作中相互间角度有变化</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以</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表示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工业机器人操作机的机械结构</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9" name=" 219"/>
          <p:cNvSpPr/>
          <p:nvPr/>
        </p:nvSpPr>
        <p:spPr>
          <a:xfrm>
            <a:off x="951682" y="869927"/>
            <a:ext cx="2165325"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TextBox 18"/>
          <p:cNvSpPr txBox="1"/>
          <p:nvPr/>
        </p:nvSpPr>
        <p:spPr>
          <a:xfrm>
            <a:off x="1115524" y="895397"/>
            <a:ext cx="4521763" cy="485525"/>
          </a:xfrm>
          <a:prstGeom prst="rect">
            <a:avLst/>
          </a:prstGeom>
          <a:noFill/>
        </p:spPr>
        <p:txBody>
          <a:bodyPr wrap="square" lIns="96433" tIns="48216" rIns="96433" bIns="48216" rtlCol="0">
            <a:spAutoFit/>
          </a:bodyPr>
          <a:lstStyle/>
          <a:p>
            <a:r>
              <a:rPr lang="zh-CN" altLang="en-US" sz="2500" b="1" dirty="0">
                <a:latin typeface="Times New Roman" panose="02020603050405020304" pitchFamily="18" charset="0"/>
                <a:ea typeface="微软雅黑" panose="020B0503020204020204" pitchFamily="34" charset="-122"/>
              </a:rPr>
              <a:t>二、手腕</a:t>
            </a:r>
          </a:p>
        </p:txBody>
      </p:sp>
      <p:pic>
        <p:nvPicPr>
          <p:cNvPr id="11" name="7z7.jpg" descr="id:2147484416;FounderCES"/>
          <p:cNvPicPr/>
          <p:nvPr/>
        </p:nvPicPr>
        <p:blipFill>
          <a:blip r:embed="rId4">
            <a:clrChange>
              <a:clrFrom>
                <a:srgbClr val="FFFFFF"/>
              </a:clrFrom>
              <a:clrTo>
                <a:srgbClr val="FFFFFF">
                  <a:alpha val="0"/>
                </a:srgbClr>
              </a:clrTo>
            </a:clrChange>
          </a:blip>
          <a:stretch>
            <a:fillRect/>
          </a:stretch>
        </p:blipFill>
        <p:spPr>
          <a:xfrm>
            <a:off x="8013551" y="2712689"/>
            <a:ext cx="3528392" cy="1975310"/>
          </a:xfrm>
          <a:prstGeom prst="rect">
            <a:avLst/>
          </a:prstGeom>
        </p:spPr>
      </p:pic>
      <p:sp>
        <p:nvSpPr>
          <p:cNvPr id="13" name="TextBox 21"/>
          <p:cNvSpPr txBox="1"/>
          <p:nvPr/>
        </p:nvSpPr>
        <p:spPr>
          <a:xfrm>
            <a:off x="8884260" y="6009140"/>
            <a:ext cx="3665207" cy="399829"/>
          </a:xfrm>
          <a:prstGeom prst="rect">
            <a:avLst/>
          </a:prstGeom>
          <a:noFill/>
        </p:spPr>
        <p:txBody>
          <a:bodyPr wrap="square" lIns="96433" tIns="48216" rIns="96433" bIns="48216" rtlCol="0">
            <a:spAutoFit/>
          </a:bodyPr>
          <a:lstStyle/>
          <a:p>
            <a:pPr>
              <a:lnSpc>
                <a:spcPct val="150000"/>
              </a:lnSpc>
            </a:pPr>
            <a:r>
              <a:rPr lang="zh-CN" altLang="en-US" sz="1500" b="1" dirty="0">
                <a:latin typeface="Times New Roman" panose="02020603050405020304" pitchFamily="18" charset="0"/>
              </a:rPr>
              <a:t>图</a:t>
            </a:r>
            <a:r>
              <a:rPr lang="en-US" altLang="zh-CN" sz="1500" b="1" dirty="0">
                <a:latin typeface="Times New Roman" panose="02020603050405020304" pitchFamily="18" charset="0"/>
              </a:rPr>
              <a:t>7-7</a:t>
            </a:r>
            <a:r>
              <a:rPr lang="zh-CN" altLang="en-US" sz="1500" b="1" dirty="0">
                <a:latin typeface="Times New Roman" panose="02020603050405020304" pitchFamily="18" charset="0"/>
              </a:rPr>
              <a:t>　手腕的自由度</a:t>
            </a:r>
            <a:endParaRPr lang="en-US" altLang="zh-CN" sz="1500" b="1" dirty="0">
              <a:latin typeface="Times New Roman" panose="02020603050405020304" pitchFamily="18" charset="0"/>
            </a:endParaRPr>
          </a:p>
        </p:txBody>
      </p:sp>
      <p:sp>
        <p:nvSpPr>
          <p:cNvPr id="14" name="矩形: 对角圆角 13">
            <a:extLst>
              <a:ext uri="{FF2B5EF4-FFF2-40B4-BE49-F238E27FC236}">
                <a16:creationId xmlns:a16="http://schemas.microsoft.com/office/drawing/2014/main" id="{00839C84-9A7C-47C9-8ED7-BFE9B56C1940}"/>
              </a:ext>
            </a:extLst>
          </p:cNvPr>
          <p:cNvSpPr/>
          <p:nvPr/>
        </p:nvSpPr>
        <p:spPr>
          <a:xfrm>
            <a:off x="1028775" y="1944292"/>
            <a:ext cx="6408712" cy="4696370"/>
          </a:xfrm>
          <a:prstGeom prst="round2Diag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6686293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388815" y="2104157"/>
            <a:ext cx="5504628" cy="3975358"/>
          </a:xfrm>
          <a:prstGeom prst="rect">
            <a:avLst/>
          </a:prstGeom>
          <a:noFill/>
        </p:spPr>
        <p:txBody>
          <a:bodyPr wrap="square" lIns="96433" tIns="48216" rIns="96433" bIns="48216" rtlCol="0">
            <a:spAutoFit/>
          </a:bodyPr>
          <a:lstStyle/>
          <a:p>
            <a:pPr indent="531719">
              <a:lnSpc>
                <a:spcPct val="150000"/>
              </a:lnSpc>
            </a:pP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组成转动式腕关节的则相反</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以</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R</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表示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7-8</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所示。多自由度的手臂机械接口腕关节则由这两种基本结构形式组合而成。对于两自由度腕关节来说有</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RR</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BR</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两种结构、对于三自由度腕关节来说</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有</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BBR</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BRR</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RBR</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RRR</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RBB 5</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种结构。上述</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7</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种结构形式如图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7-9</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图中</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P</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表示俯仰</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(Pitch),Y</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表示摆动</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(Yaw),R</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表示转动</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(Roll)</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工业机器人操作机的机械结构</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14" name="7z8.jpg" descr="id:2147484430;FounderCES"/>
          <p:cNvPicPr/>
          <p:nvPr/>
        </p:nvPicPr>
        <p:blipFill>
          <a:blip r:embed="rId4">
            <a:clrChange>
              <a:clrFrom>
                <a:srgbClr val="FFFFFF"/>
              </a:clrFrom>
              <a:clrTo>
                <a:srgbClr val="FFFFFF">
                  <a:alpha val="0"/>
                </a:srgbClr>
              </a:clrTo>
            </a:clrChange>
          </a:blip>
          <a:stretch>
            <a:fillRect/>
          </a:stretch>
        </p:blipFill>
        <p:spPr>
          <a:xfrm>
            <a:off x="7293471" y="2536205"/>
            <a:ext cx="4530623" cy="1790633"/>
          </a:xfrm>
          <a:prstGeom prst="rect">
            <a:avLst/>
          </a:prstGeom>
        </p:spPr>
      </p:pic>
      <p:sp>
        <p:nvSpPr>
          <p:cNvPr id="19" name="TextBox 21"/>
          <p:cNvSpPr txBox="1"/>
          <p:nvPr/>
        </p:nvSpPr>
        <p:spPr>
          <a:xfrm>
            <a:off x="8884260" y="6009140"/>
            <a:ext cx="3665207" cy="399829"/>
          </a:xfrm>
          <a:prstGeom prst="rect">
            <a:avLst/>
          </a:prstGeom>
          <a:noFill/>
        </p:spPr>
        <p:txBody>
          <a:bodyPr wrap="square" lIns="96433" tIns="48216" rIns="96433" bIns="48216" rtlCol="0">
            <a:spAutoFit/>
          </a:bodyPr>
          <a:lstStyle/>
          <a:p>
            <a:pPr>
              <a:lnSpc>
                <a:spcPct val="150000"/>
              </a:lnSpc>
            </a:pPr>
            <a:r>
              <a:rPr lang="zh-CN" altLang="en-US" sz="1500" b="1">
                <a:latin typeface="Times New Roman" panose="02020603050405020304" pitchFamily="18" charset="0"/>
              </a:rPr>
              <a:t>图</a:t>
            </a:r>
            <a:r>
              <a:rPr lang="en-US" altLang="zh-CN" sz="1500" b="1">
                <a:latin typeface="Times New Roman" panose="02020603050405020304" pitchFamily="18" charset="0"/>
              </a:rPr>
              <a:t>7-8</a:t>
            </a:r>
            <a:r>
              <a:rPr lang="zh-CN" altLang="en-US" sz="1500" b="1">
                <a:latin typeface="Times New Roman" panose="02020603050405020304" pitchFamily="18" charset="0"/>
              </a:rPr>
              <a:t>　手腕关节</a:t>
            </a:r>
            <a:endParaRPr lang="en-US" altLang="zh-CN" sz="1500" b="1" dirty="0">
              <a:latin typeface="Times New Roman" panose="02020603050405020304" pitchFamily="18" charset="0"/>
            </a:endParaRPr>
          </a:p>
        </p:txBody>
      </p:sp>
      <p:sp>
        <p:nvSpPr>
          <p:cNvPr id="13" name="矩形: 对角圆角 12">
            <a:extLst>
              <a:ext uri="{FF2B5EF4-FFF2-40B4-BE49-F238E27FC236}">
                <a16:creationId xmlns:a16="http://schemas.microsoft.com/office/drawing/2014/main" id="{138E5169-043C-4707-9E84-0571CD57D7F1}"/>
              </a:ext>
            </a:extLst>
          </p:cNvPr>
          <p:cNvSpPr/>
          <p:nvPr/>
        </p:nvSpPr>
        <p:spPr>
          <a:xfrm>
            <a:off x="1115523" y="2008414"/>
            <a:ext cx="5889915" cy="4276625"/>
          </a:xfrm>
          <a:prstGeom prst="round2Diag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0109500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工业机器人操作机的机械结构</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9" name="TextBox 21"/>
          <p:cNvSpPr txBox="1"/>
          <p:nvPr/>
        </p:nvSpPr>
        <p:spPr>
          <a:xfrm>
            <a:off x="8589615" y="3416410"/>
            <a:ext cx="3665207" cy="399829"/>
          </a:xfrm>
          <a:prstGeom prst="rect">
            <a:avLst/>
          </a:prstGeom>
          <a:noFill/>
        </p:spPr>
        <p:txBody>
          <a:bodyPr wrap="square" lIns="96433" tIns="48216" rIns="96433" bIns="48216" rtlCol="0">
            <a:spAutoFit/>
          </a:bodyPr>
          <a:lstStyle/>
          <a:p>
            <a:pPr>
              <a:lnSpc>
                <a:spcPct val="150000"/>
              </a:lnSpc>
            </a:pPr>
            <a:r>
              <a:rPr lang="zh-CN" altLang="en-US" sz="1500" b="1" dirty="0">
                <a:latin typeface="Times New Roman" panose="02020603050405020304" pitchFamily="18" charset="0"/>
              </a:rPr>
              <a:t>图</a:t>
            </a:r>
            <a:r>
              <a:rPr lang="en-US" altLang="zh-CN" sz="1500" b="1" dirty="0">
                <a:latin typeface="Times New Roman" panose="02020603050405020304" pitchFamily="18" charset="0"/>
              </a:rPr>
              <a:t>7-9</a:t>
            </a:r>
            <a:r>
              <a:rPr lang="zh-CN" altLang="en-US" sz="1500" b="1" dirty="0">
                <a:latin typeface="Times New Roman" panose="02020603050405020304" pitchFamily="18" charset="0"/>
              </a:rPr>
              <a:t>　手腕自由度配置形式</a:t>
            </a:r>
            <a:endParaRPr lang="en-US" altLang="zh-CN" sz="1500" b="1" dirty="0">
              <a:latin typeface="Times New Roman" panose="02020603050405020304" pitchFamily="18" charset="0"/>
            </a:endParaRPr>
          </a:p>
        </p:txBody>
      </p:sp>
      <p:pic>
        <p:nvPicPr>
          <p:cNvPr id="13" name="7z9.jpg" descr="id:2147484437;FounderCES"/>
          <p:cNvPicPr>
            <a:picLocks noChangeAspect="1"/>
          </p:cNvPicPr>
          <p:nvPr/>
        </p:nvPicPr>
        <p:blipFill>
          <a:blip r:embed="rId4">
            <a:clrChange>
              <a:clrFrom>
                <a:srgbClr val="FFFFFF"/>
              </a:clrFrom>
              <a:clrTo>
                <a:srgbClr val="FFFFFF">
                  <a:alpha val="0"/>
                </a:srgbClr>
              </a:clrTo>
            </a:clrChange>
          </a:blip>
          <a:stretch>
            <a:fillRect/>
          </a:stretch>
        </p:blipFill>
        <p:spPr>
          <a:xfrm>
            <a:off x="2828831" y="591989"/>
            <a:ext cx="4662992" cy="6463421"/>
          </a:xfrm>
          <a:prstGeom prst="rect">
            <a:avLst/>
          </a:prstGeom>
        </p:spPr>
      </p:pic>
    </p:spTree>
    <p:extLst>
      <p:ext uri="{BB962C8B-B14F-4D97-AF65-F5344CB8AC3E}">
        <p14:creationId xmlns:p14="http://schemas.microsoft.com/office/powerpoint/2010/main" val="144095337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A08C0A3-7417-4195-B99F-6E50909EA99F}"/>
              </a:ext>
            </a:extLst>
          </p:cNvPr>
          <p:cNvSpPr txBox="1"/>
          <p:nvPr>
            <p:custDataLst>
              <p:tags r:id="rId2"/>
            </p:custDataLst>
          </p:nvPr>
        </p:nvSpPr>
        <p:spPr>
          <a:xfrm>
            <a:off x="1286157" y="669690"/>
            <a:ext cx="10286436" cy="2260203"/>
          </a:xfrm>
          <a:prstGeom prst="rect">
            <a:avLst/>
          </a:prstGeom>
          <a:noFill/>
        </p:spPr>
        <p:txBody>
          <a:bodyPr vert="horz" wrap="square"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右图对应的手腕结构形式为：</a:t>
            </a:r>
          </a:p>
        </p:txBody>
      </p:sp>
      <p:sp>
        <p:nvSpPr>
          <p:cNvPr id="5" name="文本框 4">
            <a:extLst>
              <a:ext uri="{FF2B5EF4-FFF2-40B4-BE49-F238E27FC236}">
                <a16:creationId xmlns:a16="http://schemas.microsoft.com/office/drawing/2014/main" id="{0987A490-E976-44BE-8828-625904661029}"/>
              </a:ext>
            </a:extLst>
          </p:cNvPr>
          <p:cNvSpPr txBox="1"/>
          <p:nvPr>
            <p:custDataLst>
              <p:tags r:id="rId3"/>
            </p:custDataLst>
          </p:nvPr>
        </p:nvSpPr>
        <p:spPr>
          <a:xfrm>
            <a:off x="2571962" y="2938265"/>
            <a:ext cx="9000631" cy="678061"/>
          </a:xfrm>
          <a:prstGeom prst="rect">
            <a:avLst/>
          </a:prstGeom>
          <a:noFill/>
        </p:spPr>
        <p:txBody>
          <a:bodyPr vert="horz" rtlCol="0" anchor="ctr" anchorCtr="0">
            <a:noAutofit/>
          </a:bodyPr>
          <a:lstStyle/>
          <a:p>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B-B-R</a:t>
            </a:r>
            <a:endPar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E3812538-4903-4047-B3B4-5B4CC556B00D}"/>
              </a:ext>
            </a:extLst>
          </p:cNvPr>
          <p:cNvSpPr txBox="1"/>
          <p:nvPr>
            <p:custDataLst>
              <p:tags r:id="rId4"/>
            </p:custDataLst>
          </p:nvPr>
        </p:nvSpPr>
        <p:spPr>
          <a:xfrm>
            <a:off x="2571962" y="3842346"/>
            <a:ext cx="9000631" cy="678061"/>
          </a:xfrm>
          <a:prstGeom prst="rect">
            <a:avLst/>
          </a:prstGeom>
          <a:noFill/>
        </p:spPr>
        <p:txBody>
          <a:bodyPr vert="horz" rtlCol="0" anchor="ctr" anchorCtr="0">
            <a:noAutofit/>
          </a:bodyPr>
          <a:lstStyle/>
          <a:p>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B-R-R</a:t>
            </a:r>
            <a:endPar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21D2FA80-A847-43C3-910E-077AA261EBEE}"/>
              </a:ext>
            </a:extLst>
          </p:cNvPr>
          <p:cNvSpPr txBox="1"/>
          <p:nvPr>
            <p:custDataLst>
              <p:tags r:id="rId5"/>
            </p:custDataLst>
          </p:nvPr>
        </p:nvSpPr>
        <p:spPr>
          <a:xfrm>
            <a:off x="2571962" y="4746427"/>
            <a:ext cx="9000631" cy="678061"/>
          </a:xfrm>
          <a:prstGeom prst="rect">
            <a:avLst/>
          </a:prstGeom>
          <a:noFill/>
        </p:spPr>
        <p:txBody>
          <a:bodyPr vert="horz" rtlCol="0" anchor="ctr" anchorCtr="0">
            <a:noAutofit/>
          </a:bodyPr>
          <a:lstStyle/>
          <a:p>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R-B-R</a:t>
            </a:r>
            <a:endPar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765E6A4A-4CE4-4B7B-8EE4-DFD8887275BB}"/>
              </a:ext>
            </a:extLst>
          </p:cNvPr>
          <p:cNvSpPr txBox="1"/>
          <p:nvPr>
            <p:custDataLst>
              <p:tags r:id="rId6"/>
            </p:custDataLst>
          </p:nvPr>
        </p:nvSpPr>
        <p:spPr>
          <a:xfrm>
            <a:off x="2571962" y="5650509"/>
            <a:ext cx="9000631" cy="678061"/>
          </a:xfrm>
          <a:prstGeom prst="rect">
            <a:avLst/>
          </a:prstGeom>
          <a:noFill/>
        </p:spPr>
        <p:txBody>
          <a:bodyPr vert="horz" rtlCol="0" anchor="ctr" anchorCtr="0">
            <a:noAutofit/>
          </a:bodyPr>
          <a:lstStyle/>
          <a:p>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R-R-R</a:t>
            </a:r>
            <a:endPar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3C5E4F39-DDFB-4249-99C7-25E216132225}"/>
              </a:ext>
            </a:extLst>
          </p:cNvPr>
          <p:cNvSpPr>
            <a:spLocks noChangeAspect="1"/>
          </p:cNvSpPr>
          <p:nvPr>
            <p:custDataLst>
              <p:tags r:id="rId7"/>
            </p:custDataLst>
          </p:nvPr>
        </p:nvSpPr>
        <p:spPr>
          <a:xfrm>
            <a:off x="1657835" y="3006070"/>
            <a:ext cx="542449" cy="542449"/>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D6A7761A-6CB0-4FCA-AE4A-9F0BAB772B6B}"/>
              </a:ext>
            </a:extLst>
          </p:cNvPr>
          <p:cNvSpPr>
            <a:spLocks noChangeAspect="1"/>
          </p:cNvSpPr>
          <p:nvPr>
            <p:custDataLst>
              <p:tags r:id="rId8"/>
            </p:custDataLst>
          </p:nvPr>
        </p:nvSpPr>
        <p:spPr>
          <a:xfrm>
            <a:off x="1657835" y="3910151"/>
            <a:ext cx="542449" cy="542449"/>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50059973-87E2-4172-AC50-A0078F80237F}"/>
              </a:ext>
            </a:extLst>
          </p:cNvPr>
          <p:cNvSpPr>
            <a:spLocks noChangeAspect="1"/>
          </p:cNvSpPr>
          <p:nvPr>
            <p:custDataLst>
              <p:tags r:id="rId9"/>
            </p:custDataLst>
          </p:nvPr>
        </p:nvSpPr>
        <p:spPr>
          <a:xfrm>
            <a:off x="1657835" y="4814232"/>
            <a:ext cx="542449" cy="542449"/>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2B9C3530-4578-4AB9-A20C-CD20CFA4E23E}"/>
              </a:ext>
            </a:extLst>
          </p:cNvPr>
          <p:cNvSpPr>
            <a:spLocks noChangeAspect="1"/>
          </p:cNvSpPr>
          <p:nvPr>
            <p:custDataLst>
              <p:tags r:id="rId10"/>
            </p:custDataLst>
          </p:nvPr>
        </p:nvSpPr>
        <p:spPr>
          <a:xfrm>
            <a:off x="1657835" y="5718314"/>
            <a:ext cx="542449" cy="542449"/>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BAD569CD-65A1-4DE7-92A3-92B7315E6BE7}"/>
              </a:ext>
            </a:extLst>
          </p:cNvPr>
          <p:cNvSpPr/>
          <p:nvPr>
            <p:custDataLst>
              <p:tags r:id="rId11"/>
            </p:custDataLst>
          </p:nvPr>
        </p:nvSpPr>
        <p:spPr>
          <a:xfrm>
            <a:off x="9402798" y="6554590"/>
            <a:ext cx="1627346" cy="433959"/>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pic>
        <p:nvPicPr>
          <p:cNvPr id="20" name="7z9.jpg" descr="id:2147484437;FounderCES">
            <a:extLst>
              <a:ext uri="{FF2B5EF4-FFF2-40B4-BE49-F238E27FC236}">
                <a16:creationId xmlns:a16="http://schemas.microsoft.com/office/drawing/2014/main" id="{50EA0AA3-79FD-4867-97BD-76D23527709D}"/>
              </a:ext>
            </a:extLst>
          </p:cNvPr>
          <p:cNvPicPr/>
          <p:nvPr/>
        </p:nvPicPr>
        <p:blipFill rotWithShape="1">
          <a:blip r:embed="rId19">
            <a:clrChange>
              <a:clrFrom>
                <a:srgbClr val="FFFFFF"/>
              </a:clrFrom>
              <a:clrTo>
                <a:srgbClr val="FFFFFF">
                  <a:alpha val="0"/>
                </a:srgbClr>
              </a:clrTo>
            </a:clrChange>
          </a:blip>
          <a:srcRect l="53047" t="16222" r="2066" b="66115"/>
          <a:stretch/>
        </p:blipFill>
        <p:spPr>
          <a:xfrm>
            <a:off x="7421444" y="1853702"/>
            <a:ext cx="4723734" cy="2243230"/>
          </a:xfrm>
          <a:prstGeom prst="rect">
            <a:avLst/>
          </a:prstGeom>
        </p:spPr>
      </p:pic>
      <p:grpSp>
        <p:nvGrpSpPr>
          <p:cNvPr id="18" name="组合 17">
            <a:extLst>
              <a:ext uri="{FF2B5EF4-FFF2-40B4-BE49-F238E27FC236}">
                <a16:creationId xmlns:a16="http://schemas.microsoft.com/office/drawing/2014/main" id="{9042C087-BF3D-49E0-A200-D6B8BD2FF073}"/>
              </a:ext>
            </a:extLst>
          </p:cNvPr>
          <p:cNvGrpSpPr/>
          <p:nvPr>
            <p:custDataLst>
              <p:tags r:id="rId12"/>
            </p:custDataLst>
          </p:nvPr>
        </p:nvGrpSpPr>
        <p:grpSpPr>
          <a:xfrm>
            <a:off x="0" y="0"/>
            <a:ext cx="12858044" cy="669690"/>
            <a:chOff x="-335" y="0"/>
            <a:chExt cx="12192000" cy="635000"/>
          </a:xfrm>
        </p:grpSpPr>
        <p:sp>
          <p:nvSpPr>
            <p:cNvPr id="14" name="TitleBackground">
              <a:extLst>
                <a:ext uri="{FF2B5EF4-FFF2-40B4-BE49-F238E27FC236}">
                  <a16:creationId xmlns:a16="http://schemas.microsoft.com/office/drawing/2014/main" id="{711E8012-379B-4B15-A26F-A27DDA3FBD84}"/>
                </a:ext>
              </a:extLst>
            </p:cNvPr>
            <p:cNvSpPr/>
            <p:nvPr>
              <p:custDataLst>
                <p:tags r:id="rId14"/>
              </p:custDataLst>
            </p:nvPr>
          </p:nvSpPr>
          <p:spPr>
            <a:xfrm>
              <a:off x="-335"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31621AF6-541E-4455-962F-A480E779EB0C}"/>
                </a:ext>
              </a:extLst>
            </p:cNvPr>
            <p:cNvSpPr/>
            <p:nvPr>
              <p:custDataLst>
                <p:tags r:id="rId15"/>
              </p:custDataLst>
            </p:nvPr>
          </p:nvSpPr>
          <p:spPr>
            <a:xfrm>
              <a:off x="-335"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DE93A95A-AB36-4001-A01A-62AC96B08558}"/>
                </a:ext>
              </a:extLst>
            </p:cNvPr>
            <p:cNvSpPr txBox="1"/>
            <p:nvPr>
              <p:custDataLst>
                <p:tags r:id="rId16"/>
              </p:custDataLst>
            </p:nvPr>
          </p:nvSpPr>
          <p:spPr>
            <a:xfrm>
              <a:off x="240508" y="0"/>
              <a:ext cx="1905000" cy="635000"/>
            </a:xfrm>
            <a:prstGeom prst="rect">
              <a:avLst/>
            </a:prstGeom>
            <a:noFill/>
          </p:spPr>
          <p:txBody>
            <a:bodyPr vert="horz" wrap="none" rtlCol="0" anchor="ctr" anchorCtr="0">
              <a:noAutofit/>
            </a:bodyPr>
            <a:lstStyle/>
            <a:p>
              <a:r>
                <a:rPr lang="zh-CN" altLang="en-US"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1A8771EE-06A4-4489-90AD-ADFA15A1C0CA}"/>
                </a:ext>
              </a:extLst>
            </p:cNvPr>
            <p:cNvSpPr txBox="1"/>
            <p:nvPr>
              <p:custDataLst>
                <p:tags r:id="rId17"/>
              </p:custDataLst>
            </p:nvPr>
          </p:nvSpPr>
          <p:spPr>
            <a:xfrm>
              <a:off x="1500718" y="103562"/>
              <a:ext cx="2286000" cy="508000"/>
            </a:xfrm>
            <a:prstGeom prst="rect">
              <a:avLst/>
            </a:prstGeom>
            <a:noFill/>
          </p:spPr>
          <p:txBody>
            <a:bodyPr vert="horz" wrap="none" rtlCol="0" anchor="ctr" anchorCtr="0">
              <a:noAutofit/>
            </a:bodyPr>
            <a:lstStyle/>
            <a:p>
              <a:r>
                <a:rPr lang="en-US" altLang="zh-CN"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4F9AB77D-061D-4BA6-B34D-9FBE4A834B14}"/>
              </a:ext>
            </a:extLst>
          </p:cNvPr>
          <p:cNvPicPr>
            <a:picLocks/>
          </p:cNvPicPr>
          <p:nvPr>
            <p:custDataLst>
              <p:tags r:id="rId13"/>
            </p:custDataLst>
          </p:nvPr>
        </p:nvPicPr>
        <p:blipFill>
          <a:blip r:embed="rId20">
            <a:extLst>
              <a:ext uri="{28A0092B-C50C-407E-A947-70E740481C1C}">
                <a14:useLocalDpi xmlns:a14="http://schemas.microsoft.com/office/drawing/2010/main" val="0"/>
              </a:ext>
            </a:extLst>
          </a:blip>
          <a:stretch>
            <a:fillRect/>
          </a:stretch>
        </p:blipFill>
        <p:spPr>
          <a:xfrm>
            <a:off x="11309350" y="63500"/>
            <a:ext cx="1422400" cy="508000"/>
          </a:xfrm>
          <a:prstGeom prst="rect">
            <a:avLst/>
          </a:prstGeom>
        </p:spPr>
      </p:pic>
    </p:spTree>
    <p:custDataLst>
      <p:tags r:id="rId1"/>
    </p:custDataLst>
    <p:extLst>
      <p:ext uri="{BB962C8B-B14F-4D97-AF65-F5344CB8AC3E}">
        <p14:creationId xmlns:p14="http://schemas.microsoft.com/office/powerpoint/2010/main" val="685989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20663" y="-15032"/>
            <a:ext cx="12805818" cy="7247682"/>
          </a:xfrm>
          <a:prstGeom prst="rect">
            <a:avLst/>
          </a:prstGeom>
          <a:solidFill>
            <a:srgbClr val="7339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6932"/>
            <a:ext cx="9507546" cy="7249582"/>
          </a:xfrm>
          <a:prstGeom prst="rtTriangle">
            <a:avLst/>
          </a:prstGeom>
        </p:spPr>
      </p:pic>
      <p:sp>
        <p:nvSpPr>
          <p:cNvPr id="44" name="矩形 43"/>
          <p:cNvSpPr/>
          <p:nvPr/>
        </p:nvSpPr>
        <p:spPr>
          <a:xfrm>
            <a:off x="4237191" y="2032149"/>
            <a:ext cx="3877985" cy="699807"/>
          </a:xfrm>
          <a:prstGeom prst="rect">
            <a:avLst/>
          </a:prstGeom>
          <a:effectLst/>
        </p:spPr>
        <p:txBody>
          <a:bodyPr wrap="none">
            <a:spAutoFit/>
          </a:bodyPr>
          <a:lstStyle/>
          <a:p>
            <a:pPr>
              <a:lnSpc>
                <a:spcPct val="120000"/>
              </a:lnSpc>
            </a:pPr>
            <a:r>
              <a:rPr lang="zh-CN" altLang="en-US" sz="3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工业机器人的应用</a:t>
            </a:r>
            <a:endParaRPr lang="en-US" altLang="zh-CN" sz="3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圆角矩形 44"/>
          <p:cNvSpPr/>
          <p:nvPr/>
        </p:nvSpPr>
        <p:spPr bwMode="auto">
          <a:xfrm>
            <a:off x="2787231" y="2096765"/>
            <a:ext cx="860230" cy="709226"/>
          </a:xfrm>
          <a:prstGeom prst="roundRect">
            <a:avLst/>
          </a:prstGeom>
          <a:solidFill>
            <a:schemeClr val="bg1"/>
          </a:solidFill>
          <a:ln w="38100">
            <a:no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4000" dirty="0">
                <a:solidFill>
                  <a:srgbClr val="733972"/>
                </a:solidFill>
                <a:latin typeface="Impact" panose="020B0806030902050204" pitchFamily="34" charset="0"/>
                <a:cs typeface="+mn-ea"/>
                <a:sym typeface="+mn-lt"/>
              </a:rPr>
              <a:t>05</a:t>
            </a:r>
          </a:p>
        </p:txBody>
      </p:sp>
      <p:sp>
        <p:nvSpPr>
          <p:cNvPr id="52" name="文本框 51"/>
          <p:cNvSpPr txBox="1"/>
          <p:nvPr/>
        </p:nvSpPr>
        <p:spPr>
          <a:xfrm>
            <a:off x="1395760" y="371273"/>
            <a:ext cx="2850081" cy="830894"/>
          </a:xfrm>
          <a:prstGeom prst="rect">
            <a:avLst/>
          </a:prstGeom>
          <a:noFill/>
        </p:spPr>
        <p:txBody>
          <a:bodyPr wrap="square" rtlCol="0">
            <a:spAutoFit/>
          </a:bodyPr>
          <a:lstStyle/>
          <a:p>
            <a:pPr algn="ctr">
              <a:lnSpc>
                <a:spcPct val="120000"/>
              </a:lnSpc>
            </a:pPr>
            <a:r>
              <a:rPr lang="zh-CN" altLang="en-US" sz="4000" b="1" cap="all" spc="300" dirty="0">
                <a:solidFill>
                  <a:schemeClr val="bg1"/>
                </a:solidFill>
                <a:latin typeface="微软雅黑" panose="020B0503020204020204" pitchFamily="34" charset="-122"/>
                <a:ea typeface="微软雅黑" panose="020B0503020204020204" pitchFamily="34" charset="-122"/>
                <a:cs typeface="+mn-ea"/>
                <a:sym typeface="+mn-lt"/>
              </a:rPr>
              <a:t>目录</a:t>
            </a:r>
            <a:r>
              <a:rPr lang="en-US" altLang="zh-CN" sz="4000" b="1" cap="all" spc="300" dirty="0">
                <a:solidFill>
                  <a:schemeClr val="bg1"/>
                </a:solidFill>
                <a:latin typeface="微软雅黑" panose="020B0503020204020204" pitchFamily="34" charset="-122"/>
                <a:ea typeface="微软雅黑" panose="020B0503020204020204" pitchFamily="34" charset="-122"/>
                <a:cs typeface="+mn-ea"/>
                <a:sym typeface="+mn-lt"/>
              </a:rPr>
              <a:t>/</a:t>
            </a:r>
            <a:r>
              <a:rPr lang="en-US" altLang="zh-CN" sz="2000" b="1" cap="all" dirty="0">
                <a:solidFill>
                  <a:schemeClr val="bg1"/>
                </a:solidFill>
                <a:latin typeface="Franklin Gothic Book" panose="020B0503020102020204" pitchFamily="34" charset="0"/>
                <a:ea typeface="Cambria Math" panose="02040503050406030204" pitchFamily="18" charset="0"/>
                <a:cs typeface="+mn-ea"/>
                <a:sym typeface="+mn-lt"/>
              </a:rPr>
              <a:t>contents</a:t>
            </a:r>
            <a:endParaRPr lang="zh-CN" altLang="en-US" sz="2000" b="1" cap="all" dirty="0">
              <a:solidFill>
                <a:schemeClr val="bg1"/>
              </a:solidFill>
              <a:latin typeface="Franklin Gothic Book" panose="020B0503020102020204" pitchFamily="34" charset="0"/>
              <a:cs typeface="+mn-ea"/>
              <a:sym typeface="+mn-lt"/>
            </a:endParaRPr>
          </a:p>
        </p:txBody>
      </p:sp>
    </p:spTree>
    <p:extLst>
      <p:ext uri="{BB962C8B-B14F-4D97-AF65-F5344CB8AC3E}">
        <p14:creationId xmlns:p14="http://schemas.microsoft.com/office/powerpoint/2010/main" val="327755712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A08C0A3-7417-4195-B99F-6E50909EA99F}"/>
              </a:ext>
            </a:extLst>
          </p:cNvPr>
          <p:cNvSpPr txBox="1"/>
          <p:nvPr>
            <p:custDataLst>
              <p:tags r:id="rId2"/>
            </p:custDataLst>
          </p:nvPr>
        </p:nvSpPr>
        <p:spPr>
          <a:xfrm>
            <a:off x="1286157" y="669690"/>
            <a:ext cx="10286436" cy="2260203"/>
          </a:xfrm>
          <a:prstGeom prst="rect">
            <a:avLst/>
          </a:prstGeom>
          <a:noFill/>
        </p:spPr>
        <p:txBody>
          <a:bodyPr vert="horz" wrap="square"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右图对应的手腕结构形式为：</a:t>
            </a:r>
          </a:p>
        </p:txBody>
      </p:sp>
      <p:sp>
        <p:nvSpPr>
          <p:cNvPr id="5" name="文本框 4">
            <a:extLst>
              <a:ext uri="{FF2B5EF4-FFF2-40B4-BE49-F238E27FC236}">
                <a16:creationId xmlns:a16="http://schemas.microsoft.com/office/drawing/2014/main" id="{0987A490-E976-44BE-8828-625904661029}"/>
              </a:ext>
            </a:extLst>
          </p:cNvPr>
          <p:cNvSpPr txBox="1"/>
          <p:nvPr>
            <p:custDataLst>
              <p:tags r:id="rId3"/>
            </p:custDataLst>
          </p:nvPr>
        </p:nvSpPr>
        <p:spPr>
          <a:xfrm>
            <a:off x="2571962" y="2938265"/>
            <a:ext cx="9000631" cy="678061"/>
          </a:xfrm>
          <a:prstGeom prst="rect">
            <a:avLst/>
          </a:prstGeom>
          <a:noFill/>
        </p:spPr>
        <p:txBody>
          <a:bodyPr vert="horz" rtlCol="0" anchor="ctr" anchorCtr="0">
            <a:noAutofit/>
          </a:bodyPr>
          <a:lstStyle/>
          <a:p>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B-B-R</a:t>
            </a:r>
            <a:endPar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E3812538-4903-4047-B3B4-5B4CC556B00D}"/>
              </a:ext>
            </a:extLst>
          </p:cNvPr>
          <p:cNvSpPr txBox="1"/>
          <p:nvPr>
            <p:custDataLst>
              <p:tags r:id="rId4"/>
            </p:custDataLst>
          </p:nvPr>
        </p:nvSpPr>
        <p:spPr>
          <a:xfrm>
            <a:off x="2571962" y="3842346"/>
            <a:ext cx="9000631" cy="678061"/>
          </a:xfrm>
          <a:prstGeom prst="rect">
            <a:avLst/>
          </a:prstGeom>
          <a:noFill/>
        </p:spPr>
        <p:txBody>
          <a:bodyPr vert="horz" rtlCol="0" anchor="ctr" anchorCtr="0">
            <a:noAutofit/>
          </a:bodyPr>
          <a:lstStyle/>
          <a:p>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B-R-R</a:t>
            </a:r>
            <a:endPar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21D2FA80-A847-43C3-910E-077AA261EBEE}"/>
              </a:ext>
            </a:extLst>
          </p:cNvPr>
          <p:cNvSpPr txBox="1"/>
          <p:nvPr>
            <p:custDataLst>
              <p:tags r:id="rId5"/>
            </p:custDataLst>
          </p:nvPr>
        </p:nvSpPr>
        <p:spPr>
          <a:xfrm>
            <a:off x="2571962" y="4746427"/>
            <a:ext cx="9000631" cy="678061"/>
          </a:xfrm>
          <a:prstGeom prst="rect">
            <a:avLst/>
          </a:prstGeom>
          <a:noFill/>
        </p:spPr>
        <p:txBody>
          <a:bodyPr vert="horz" rtlCol="0" anchor="ctr" anchorCtr="0">
            <a:noAutofit/>
          </a:bodyPr>
          <a:lstStyle/>
          <a:p>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R-B-R</a:t>
            </a:r>
            <a:endPar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765E6A4A-4CE4-4B7B-8EE4-DFD8887275BB}"/>
              </a:ext>
            </a:extLst>
          </p:cNvPr>
          <p:cNvSpPr txBox="1"/>
          <p:nvPr>
            <p:custDataLst>
              <p:tags r:id="rId6"/>
            </p:custDataLst>
          </p:nvPr>
        </p:nvSpPr>
        <p:spPr>
          <a:xfrm>
            <a:off x="2571962" y="5650509"/>
            <a:ext cx="9000631" cy="678061"/>
          </a:xfrm>
          <a:prstGeom prst="rect">
            <a:avLst/>
          </a:prstGeom>
          <a:noFill/>
        </p:spPr>
        <p:txBody>
          <a:bodyPr vert="horz" rtlCol="0" anchor="ctr" anchorCtr="0">
            <a:noAutofit/>
          </a:bodyPr>
          <a:lstStyle/>
          <a:p>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R-R-R</a:t>
            </a:r>
            <a:endPar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3C5E4F39-DDFB-4249-99C7-25E216132225}"/>
              </a:ext>
            </a:extLst>
          </p:cNvPr>
          <p:cNvSpPr>
            <a:spLocks noChangeAspect="1"/>
          </p:cNvSpPr>
          <p:nvPr>
            <p:custDataLst>
              <p:tags r:id="rId7"/>
            </p:custDataLst>
          </p:nvPr>
        </p:nvSpPr>
        <p:spPr>
          <a:xfrm>
            <a:off x="1657835" y="3006070"/>
            <a:ext cx="542449" cy="542449"/>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D6A7761A-6CB0-4FCA-AE4A-9F0BAB772B6B}"/>
              </a:ext>
            </a:extLst>
          </p:cNvPr>
          <p:cNvSpPr>
            <a:spLocks noChangeAspect="1"/>
          </p:cNvSpPr>
          <p:nvPr>
            <p:custDataLst>
              <p:tags r:id="rId8"/>
            </p:custDataLst>
          </p:nvPr>
        </p:nvSpPr>
        <p:spPr>
          <a:xfrm>
            <a:off x="1657835" y="3910151"/>
            <a:ext cx="542449" cy="542449"/>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50059973-87E2-4172-AC50-A0078F80237F}"/>
              </a:ext>
            </a:extLst>
          </p:cNvPr>
          <p:cNvSpPr>
            <a:spLocks noChangeAspect="1"/>
          </p:cNvSpPr>
          <p:nvPr>
            <p:custDataLst>
              <p:tags r:id="rId9"/>
            </p:custDataLst>
          </p:nvPr>
        </p:nvSpPr>
        <p:spPr>
          <a:xfrm>
            <a:off x="1657835" y="4814232"/>
            <a:ext cx="542449" cy="542449"/>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2B9C3530-4578-4AB9-A20C-CD20CFA4E23E}"/>
              </a:ext>
            </a:extLst>
          </p:cNvPr>
          <p:cNvSpPr>
            <a:spLocks noChangeAspect="1"/>
          </p:cNvSpPr>
          <p:nvPr>
            <p:custDataLst>
              <p:tags r:id="rId10"/>
            </p:custDataLst>
          </p:nvPr>
        </p:nvSpPr>
        <p:spPr>
          <a:xfrm>
            <a:off x="1657835" y="5718314"/>
            <a:ext cx="542449" cy="542449"/>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BAD569CD-65A1-4DE7-92A3-92B7315E6BE7}"/>
              </a:ext>
            </a:extLst>
          </p:cNvPr>
          <p:cNvSpPr/>
          <p:nvPr>
            <p:custDataLst>
              <p:tags r:id="rId11"/>
            </p:custDataLst>
          </p:nvPr>
        </p:nvSpPr>
        <p:spPr>
          <a:xfrm>
            <a:off x="9402798" y="6554590"/>
            <a:ext cx="1627346" cy="433959"/>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pic>
        <p:nvPicPr>
          <p:cNvPr id="19" name="7z9.jpg" descr="id:2147484437;FounderCES">
            <a:extLst>
              <a:ext uri="{FF2B5EF4-FFF2-40B4-BE49-F238E27FC236}">
                <a16:creationId xmlns:a16="http://schemas.microsoft.com/office/drawing/2014/main" id="{CD864D36-E484-49B5-9599-3DE481FADF1A}"/>
              </a:ext>
            </a:extLst>
          </p:cNvPr>
          <p:cNvPicPr/>
          <p:nvPr/>
        </p:nvPicPr>
        <p:blipFill rotWithShape="1">
          <a:blip r:embed="rId19">
            <a:clrChange>
              <a:clrFrom>
                <a:srgbClr val="FFFFFF"/>
              </a:clrFrom>
              <a:clrTo>
                <a:srgbClr val="FFFFFF">
                  <a:alpha val="0"/>
                </a:srgbClr>
              </a:clrTo>
            </a:clrChange>
          </a:blip>
          <a:srcRect l="48967" t="39773" r="4107" b="45508"/>
          <a:stretch/>
        </p:blipFill>
        <p:spPr>
          <a:xfrm>
            <a:off x="7273838" y="1606993"/>
            <a:ext cx="4670433" cy="2461373"/>
          </a:xfrm>
          <a:prstGeom prst="rect">
            <a:avLst/>
          </a:prstGeom>
        </p:spPr>
      </p:pic>
      <p:grpSp>
        <p:nvGrpSpPr>
          <p:cNvPr id="18" name="组合 17">
            <a:extLst>
              <a:ext uri="{FF2B5EF4-FFF2-40B4-BE49-F238E27FC236}">
                <a16:creationId xmlns:a16="http://schemas.microsoft.com/office/drawing/2014/main" id="{9042C087-BF3D-49E0-A200-D6B8BD2FF073}"/>
              </a:ext>
            </a:extLst>
          </p:cNvPr>
          <p:cNvGrpSpPr/>
          <p:nvPr>
            <p:custDataLst>
              <p:tags r:id="rId12"/>
            </p:custDataLst>
          </p:nvPr>
        </p:nvGrpSpPr>
        <p:grpSpPr>
          <a:xfrm>
            <a:off x="0" y="0"/>
            <a:ext cx="12858044" cy="669690"/>
            <a:chOff x="-335" y="0"/>
            <a:chExt cx="12192000" cy="635000"/>
          </a:xfrm>
        </p:grpSpPr>
        <p:sp>
          <p:nvSpPr>
            <p:cNvPr id="14" name="TitleBackground">
              <a:extLst>
                <a:ext uri="{FF2B5EF4-FFF2-40B4-BE49-F238E27FC236}">
                  <a16:creationId xmlns:a16="http://schemas.microsoft.com/office/drawing/2014/main" id="{711E8012-379B-4B15-A26F-A27DDA3FBD84}"/>
                </a:ext>
              </a:extLst>
            </p:cNvPr>
            <p:cNvSpPr/>
            <p:nvPr>
              <p:custDataLst>
                <p:tags r:id="rId14"/>
              </p:custDataLst>
            </p:nvPr>
          </p:nvSpPr>
          <p:spPr>
            <a:xfrm>
              <a:off x="-335"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31621AF6-541E-4455-962F-A480E779EB0C}"/>
                </a:ext>
              </a:extLst>
            </p:cNvPr>
            <p:cNvSpPr/>
            <p:nvPr>
              <p:custDataLst>
                <p:tags r:id="rId15"/>
              </p:custDataLst>
            </p:nvPr>
          </p:nvSpPr>
          <p:spPr>
            <a:xfrm>
              <a:off x="-335"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DE93A95A-AB36-4001-A01A-62AC96B08558}"/>
                </a:ext>
              </a:extLst>
            </p:cNvPr>
            <p:cNvSpPr txBox="1"/>
            <p:nvPr>
              <p:custDataLst>
                <p:tags r:id="rId16"/>
              </p:custDataLst>
            </p:nvPr>
          </p:nvSpPr>
          <p:spPr>
            <a:xfrm>
              <a:off x="240508" y="0"/>
              <a:ext cx="1905000" cy="635000"/>
            </a:xfrm>
            <a:prstGeom prst="rect">
              <a:avLst/>
            </a:prstGeom>
            <a:noFill/>
          </p:spPr>
          <p:txBody>
            <a:bodyPr vert="horz" wrap="none" rtlCol="0" anchor="ctr" anchorCtr="0">
              <a:noAutofit/>
            </a:bodyPr>
            <a:lstStyle/>
            <a:p>
              <a:r>
                <a:rPr lang="zh-CN" altLang="en-US"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1A8771EE-06A4-4489-90AD-ADFA15A1C0CA}"/>
                </a:ext>
              </a:extLst>
            </p:cNvPr>
            <p:cNvSpPr txBox="1"/>
            <p:nvPr>
              <p:custDataLst>
                <p:tags r:id="rId17"/>
              </p:custDataLst>
            </p:nvPr>
          </p:nvSpPr>
          <p:spPr>
            <a:xfrm>
              <a:off x="1500718" y="103562"/>
              <a:ext cx="2286000" cy="508000"/>
            </a:xfrm>
            <a:prstGeom prst="rect">
              <a:avLst/>
            </a:prstGeom>
            <a:noFill/>
          </p:spPr>
          <p:txBody>
            <a:bodyPr vert="horz" wrap="none" rtlCol="0" anchor="ctr" anchorCtr="0">
              <a:noAutofit/>
            </a:bodyPr>
            <a:lstStyle/>
            <a:p>
              <a:r>
                <a:rPr lang="en-US" altLang="zh-CN"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4F9AB77D-061D-4BA6-B34D-9FBE4A834B14}"/>
              </a:ext>
            </a:extLst>
          </p:cNvPr>
          <p:cNvPicPr>
            <a:picLocks/>
          </p:cNvPicPr>
          <p:nvPr>
            <p:custDataLst>
              <p:tags r:id="rId13"/>
            </p:custDataLst>
          </p:nvPr>
        </p:nvPicPr>
        <p:blipFill>
          <a:blip r:embed="rId20">
            <a:extLst>
              <a:ext uri="{28A0092B-C50C-407E-A947-70E740481C1C}">
                <a14:useLocalDpi xmlns:a14="http://schemas.microsoft.com/office/drawing/2010/main" val="0"/>
              </a:ext>
            </a:extLst>
          </a:blip>
          <a:stretch>
            <a:fillRect/>
          </a:stretch>
        </p:blipFill>
        <p:spPr>
          <a:xfrm>
            <a:off x="11309350" y="63500"/>
            <a:ext cx="1422400" cy="508000"/>
          </a:xfrm>
          <a:prstGeom prst="rect">
            <a:avLst/>
          </a:prstGeom>
        </p:spPr>
      </p:pic>
    </p:spTree>
    <p:custDataLst>
      <p:tags r:id="rId1"/>
    </p:custDataLst>
    <p:extLst>
      <p:ext uri="{BB962C8B-B14F-4D97-AF65-F5344CB8AC3E}">
        <p14:creationId xmlns:p14="http://schemas.microsoft.com/office/powerpoint/2010/main" val="344174379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572819" y="1858015"/>
            <a:ext cx="9703735" cy="3975358"/>
          </a:xfrm>
          <a:prstGeom prst="rect">
            <a:avLst/>
          </a:prstGeom>
          <a:noFill/>
        </p:spPr>
        <p:txBody>
          <a:bodyPr wrap="square" lIns="96433" tIns="48216" rIns="96433" bIns="48216" rtlCol="0">
            <a:spAutoFit/>
          </a:bodyPr>
          <a:lstStyle/>
          <a:p>
            <a:pPr indent="531719">
              <a:lnSpc>
                <a:spcPct val="150000"/>
              </a:lnSpc>
            </a:pP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手腕处于手臂末端</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为减轻手臂载荷</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使工业机器人具有较好的动力学特性</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一般将驱动装置安装在立柱或靠近立柱的其他部件上</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而不直接装在腕部</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通过</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链条、同步齿形带或连杆将运动传到腕关节</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7-5</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所示。手腕部件的自由度越多</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其动作的灵活性越高</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工业机器人对作业的适应能力越强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但增加自由度</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会使手腕结构复杂</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运动控制难度加大</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因此通用目的的工业机器人手腕一般配置</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三个自由度</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。为提高手腕动作的精确性</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应提高传动的刚度</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尽量减小机械传动系统中由于间隙产生的反转回差。对手腕回转各关节轴上要设置限位开关和机械挡块</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以防关节超载造成事故。</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工业机器人操作机的机械结构</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Tree>
    <p:extLst>
      <p:ext uri="{BB962C8B-B14F-4D97-AF65-F5344CB8AC3E}">
        <p14:creationId xmlns:p14="http://schemas.microsoft.com/office/powerpoint/2010/main" val="308588956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660095" y="1721951"/>
            <a:ext cx="5432620" cy="4944855"/>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手部装在操作机手腕的前端</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它是操作机直接执行工作的装置。根据其用途和结构的不同可以分为机械夹持器、专用工具和万能手三类。多数情况下手部是为特定的用途而专门设计的</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但也可设计成一种适用性较大的多用途手部</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为了方便地更换手部</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可以设计一种手部的接换器形成操作机上的机械接口。较简单的可用法兰盘作为机械接口处的接换器</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为实现快速和自动更换手部</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可以采用电磁吸盘或气动锁紧接换器。</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工业机器人操作机的机械结构</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9" name=" 219"/>
          <p:cNvSpPr/>
          <p:nvPr/>
        </p:nvSpPr>
        <p:spPr>
          <a:xfrm>
            <a:off x="951682" y="869927"/>
            <a:ext cx="2165325"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TextBox 18"/>
          <p:cNvSpPr txBox="1"/>
          <p:nvPr/>
        </p:nvSpPr>
        <p:spPr>
          <a:xfrm>
            <a:off x="1115524" y="895397"/>
            <a:ext cx="4521763" cy="485525"/>
          </a:xfrm>
          <a:prstGeom prst="rect">
            <a:avLst/>
          </a:prstGeom>
          <a:noFill/>
        </p:spPr>
        <p:txBody>
          <a:bodyPr wrap="square" lIns="96433" tIns="48216" rIns="96433" bIns="48216" rtlCol="0">
            <a:spAutoFit/>
          </a:bodyPr>
          <a:lstStyle/>
          <a:p>
            <a:r>
              <a:rPr lang="zh-CN" altLang="en-US" sz="2500" b="1" dirty="0">
                <a:latin typeface="Times New Roman" panose="02020603050405020304" pitchFamily="18" charset="0"/>
                <a:ea typeface="微软雅黑" panose="020B0503020204020204" pitchFamily="34" charset="-122"/>
              </a:rPr>
              <a:t>三、手部</a:t>
            </a:r>
          </a:p>
        </p:txBody>
      </p:sp>
      <p:pic>
        <p:nvPicPr>
          <p:cNvPr id="3" name="图片 2">
            <a:extLst>
              <a:ext uri="{FF2B5EF4-FFF2-40B4-BE49-F238E27FC236}">
                <a16:creationId xmlns:a16="http://schemas.microsoft.com/office/drawing/2014/main" id="{B29FD646-E9DE-48C1-AC50-9AC6AC6859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4687" y="1888133"/>
            <a:ext cx="5596194" cy="420467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0053562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321705" y="2687525"/>
            <a:ext cx="4680520" cy="3490610"/>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机械夹持器是工业机器人中最常见的一种手部装置</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机械夹持器可分为回转式和移动式两类。回转式又可分为单支点回转式和双支点回转式。按夹持方式可分为外夹式和内撑式。</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下面介绍几种典型的机械夹持器结构。</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工业机器人操作机的机械结构</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1" name="TextBox 23"/>
          <p:cNvSpPr txBox="1"/>
          <p:nvPr/>
        </p:nvSpPr>
        <p:spPr>
          <a:xfrm>
            <a:off x="1393713" y="1551500"/>
            <a:ext cx="8985721" cy="601422"/>
          </a:xfrm>
          <a:prstGeom prst="rect">
            <a:avLst/>
          </a:prstGeom>
          <a:noFill/>
        </p:spPr>
        <p:txBody>
          <a:bodyPr wrap="square" lIns="96433" tIns="48216" rIns="96433" bIns="48216" rtlCol="0">
            <a:spAutoFit/>
          </a:bodyPr>
          <a:lstStyle/>
          <a:p>
            <a:pPr>
              <a:lnSpc>
                <a:spcPct val="150000"/>
              </a:lnSpc>
            </a:pPr>
            <a:r>
              <a:rPr lang="en-US" altLang="zh-CN" sz="2500" dirty="0">
                <a:latin typeface="Times New Roman" panose="02020603050405020304" pitchFamily="18" charset="0"/>
                <a:ea typeface="隶书" panose="02010509060101010101" pitchFamily="49" charset="-122"/>
              </a:rPr>
              <a:t>1.</a:t>
            </a:r>
            <a:r>
              <a:rPr lang="zh-CN" altLang="en-US" sz="2500" dirty="0">
                <a:latin typeface="Times New Roman" panose="02020603050405020304" pitchFamily="18" charset="0"/>
                <a:ea typeface="隶书" panose="02010509060101010101" pitchFamily="49" charset="-122"/>
              </a:rPr>
              <a:t>机械夹持器</a:t>
            </a:r>
          </a:p>
        </p:txBody>
      </p:sp>
      <p:pic>
        <p:nvPicPr>
          <p:cNvPr id="3" name="图片 2">
            <a:extLst>
              <a:ext uri="{FF2B5EF4-FFF2-40B4-BE49-F238E27FC236}">
                <a16:creationId xmlns:a16="http://schemas.microsoft.com/office/drawing/2014/main" id="{72CF321B-1F0F-4219-AB83-02ACDB633B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6321" y="2002953"/>
            <a:ext cx="4752528" cy="356439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4" name="矩形: 对角圆角 13">
            <a:extLst>
              <a:ext uri="{FF2B5EF4-FFF2-40B4-BE49-F238E27FC236}">
                <a16:creationId xmlns:a16="http://schemas.microsoft.com/office/drawing/2014/main" id="{4F172110-8AD4-44E7-AF53-973A0C3309AC}"/>
              </a:ext>
            </a:extLst>
          </p:cNvPr>
          <p:cNvSpPr/>
          <p:nvPr/>
        </p:nvSpPr>
        <p:spPr>
          <a:xfrm>
            <a:off x="943855" y="1518196"/>
            <a:ext cx="5418410" cy="4805238"/>
          </a:xfrm>
          <a:prstGeom prst="round2Diag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0645380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604839" y="3032079"/>
            <a:ext cx="3744416" cy="2036366"/>
          </a:xfrm>
          <a:prstGeom prst="rect">
            <a:avLst/>
          </a:prstGeom>
          <a:noFill/>
        </p:spPr>
        <p:txBody>
          <a:bodyPr wrap="square" lIns="96433" tIns="48216" rIns="96433" bIns="48216" rtlCol="0">
            <a:spAutoFit/>
          </a:bodyPr>
          <a:lstStyle/>
          <a:p>
            <a:pPr indent="531719">
              <a:lnSpc>
                <a:spcPct val="150000"/>
              </a:lnSpc>
            </a:pP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专用工具</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是供工业机器人完成某类特定的作业之用。现将常用的一些专用工具应用实例列于图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7-15</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中。</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工业机器人操作机的机械结构</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9" name=" 219"/>
          <p:cNvSpPr/>
          <p:nvPr/>
        </p:nvSpPr>
        <p:spPr>
          <a:xfrm>
            <a:off x="951682" y="869927"/>
            <a:ext cx="2165325"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TextBox 18"/>
          <p:cNvSpPr txBox="1"/>
          <p:nvPr/>
        </p:nvSpPr>
        <p:spPr>
          <a:xfrm>
            <a:off x="1115524" y="895397"/>
            <a:ext cx="4521763" cy="485525"/>
          </a:xfrm>
          <a:prstGeom prst="rect">
            <a:avLst/>
          </a:prstGeom>
          <a:noFill/>
        </p:spPr>
        <p:txBody>
          <a:bodyPr wrap="square" lIns="96433" tIns="48216" rIns="96433" bIns="48216" rtlCol="0">
            <a:spAutoFit/>
          </a:bodyPr>
          <a:lstStyle/>
          <a:p>
            <a:r>
              <a:rPr lang="zh-CN" altLang="en-US" sz="2500" b="1" dirty="0">
                <a:latin typeface="Times New Roman" panose="02020603050405020304" pitchFamily="18" charset="0"/>
                <a:ea typeface="微软雅黑" panose="020B0503020204020204" pitchFamily="34" charset="-122"/>
              </a:rPr>
              <a:t>三、手部</a:t>
            </a:r>
          </a:p>
        </p:txBody>
      </p:sp>
      <p:sp>
        <p:nvSpPr>
          <p:cNvPr id="11" name="TextBox 23"/>
          <p:cNvSpPr txBox="1"/>
          <p:nvPr/>
        </p:nvSpPr>
        <p:spPr>
          <a:xfrm>
            <a:off x="1388815" y="1868728"/>
            <a:ext cx="8985721" cy="601422"/>
          </a:xfrm>
          <a:prstGeom prst="rect">
            <a:avLst/>
          </a:prstGeom>
          <a:noFill/>
        </p:spPr>
        <p:txBody>
          <a:bodyPr wrap="square" lIns="96433" tIns="48216" rIns="96433" bIns="48216" rtlCol="0">
            <a:spAutoFit/>
          </a:bodyPr>
          <a:lstStyle/>
          <a:p>
            <a:pPr>
              <a:lnSpc>
                <a:spcPct val="150000"/>
              </a:lnSpc>
            </a:pPr>
            <a:r>
              <a:rPr lang="en-US" altLang="zh-CN" sz="2500">
                <a:latin typeface="Times New Roman" panose="02020603050405020304" pitchFamily="18" charset="0"/>
                <a:ea typeface="隶书" panose="02010509060101010101" pitchFamily="49" charset="-122"/>
              </a:rPr>
              <a:t>2.</a:t>
            </a:r>
            <a:r>
              <a:rPr lang="zh-CN" altLang="en-US" sz="2500">
                <a:latin typeface="Times New Roman" panose="02020603050405020304" pitchFamily="18" charset="0"/>
                <a:ea typeface="隶书" panose="02010509060101010101" pitchFamily="49" charset="-122"/>
              </a:rPr>
              <a:t>专用工具 </a:t>
            </a:r>
            <a:endParaRPr lang="zh-CN" altLang="en-US" sz="2500" dirty="0">
              <a:latin typeface="Times New Roman" panose="02020603050405020304" pitchFamily="18" charset="0"/>
              <a:ea typeface="隶书" panose="02010509060101010101" pitchFamily="49" charset="-122"/>
            </a:endParaRPr>
          </a:p>
        </p:txBody>
      </p:sp>
      <p:pic>
        <p:nvPicPr>
          <p:cNvPr id="12" name="7z15.jpg" descr="id:2147484486;FounderCES"/>
          <p:cNvPicPr/>
          <p:nvPr/>
        </p:nvPicPr>
        <p:blipFill>
          <a:blip r:embed="rId4">
            <a:clrChange>
              <a:clrFrom>
                <a:srgbClr val="FFFFFF"/>
              </a:clrFrom>
              <a:clrTo>
                <a:srgbClr val="FFFFFF">
                  <a:alpha val="0"/>
                </a:srgbClr>
              </a:clrTo>
            </a:clrChange>
          </a:blip>
          <a:stretch>
            <a:fillRect/>
          </a:stretch>
        </p:blipFill>
        <p:spPr>
          <a:xfrm>
            <a:off x="6645399" y="1769060"/>
            <a:ext cx="4987293" cy="3294766"/>
          </a:xfrm>
          <a:prstGeom prst="rect">
            <a:avLst/>
          </a:prstGeom>
        </p:spPr>
      </p:pic>
      <p:sp>
        <p:nvSpPr>
          <p:cNvPr id="13" name="TextBox 21"/>
          <p:cNvSpPr txBox="1"/>
          <p:nvPr/>
        </p:nvSpPr>
        <p:spPr>
          <a:xfrm>
            <a:off x="7582887" y="5559128"/>
            <a:ext cx="3816424" cy="1092326"/>
          </a:xfrm>
          <a:prstGeom prst="rect">
            <a:avLst/>
          </a:prstGeom>
          <a:noFill/>
        </p:spPr>
        <p:txBody>
          <a:bodyPr wrap="square" lIns="96433" tIns="48216" rIns="96433" bIns="48216" rtlCol="0">
            <a:spAutoFit/>
          </a:bodyPr>
          <a:lstStyle/>
          <a:p>
            <a:pPr>
              <a:lnSpc>
                <a:spcPct val="150000"/>
              </a:lnSpc>
            </a:pPr>
            <a:r>
              <a:rPr lang="zh-CN" altLang="en-US" sz="1500" b="1" dirty="0">
                <a:latin typeface="Times New Roman" panose="02020603050405020304" pitchFamily="18" charset="0"/>
              </a:rPr>
              <a:t>图</a:t>
            </a:r>
            <a:r>
              <a:rPr lang="en-US" altLang="zh-CN" sz="1500" b="1" dirty="0">
                <a:latin typeface="Times New Roman" panose="02020603050405020304" pitchFamily="18" charset="0"/>
              </a:rPr>
              <a:t>7-15</a:t>
            </a:r>
            <a:r>
              <a:rPr lang="zh-CN" altLang="en-US" sz="1500" b="1" dirty="0">
                <a:latin typeface="Times New Roman" panose="02020603050405020304" pitchFamily="18" charset="0"/>
              </a:rPr>
              <a:t>　专用工具</a:t>
            </a:r>
          </a:p>
          <a:p>
            <a:pPr>
              <a:lnSpc>
                <a:spcPct val="150000"/>
              </a:lnSpc>
            </a:pPr>
            <a:r>
              <a:rPr lang="en-US" altLang="zh-CN" sz="1500" b="1" dirty="0">
                <a:latin typeface="Times New Roman" panose="02020603050405020304" pitchFamily="18" charset="0"/>
              </a:rPr>
              <a:t>a) </a:t>
            </a:r>
            <a:r>
              <a:rPr lang="zh-CN" altLang="en-US" sz="1500" b="1" dirty="0">
                <a:latin typeface="Times New Roman" panose="02020603050405020304" pitchFamily="18" charset="0"/>
              </a:rPr>
              <a:t>真空吸附手　</a:t>
            </a:r>
            <a:r>
              <a:rPr lang="en-US" altLang="zh-CN" sz="1500" b="1" dirty="0">
                <a:latin typeface="Times New Roman" panose="02020603050405020304" pitchFamily="18" charset="0"/>
              </a:rPr>
              <a:t>b)</a:t>
            </a:r>
            <a:r>
              <a:rPr lang="zh-CN" altLang="en-US" sz="1500" b="1" dirty="0">
                <a:latin typeface="Times New Roman" panose="02020603050405020304" pitchFamily="18" charset="0"/>
              </a:rPr>
              <a:t>喷抢　</a:t>
            </a:r>
            <a:r>
              <a:rPr lang="en-US" altLang="zh-CN" sz="1500" b="1" dirty="0">
                <a:latin typeface="Times New Roman" panose="02020603050405020304" pitchFamily="18" charset="0"/>
              </a:rPr>
              <a:t>c)</a:t>
            </a:r>
            <a:r>
              <a:rPr lang="zh-CN" altLang="en-US" sz="1500" b="1" dirty="0">
                <a:latin typeface="Times New Roman" panose="02020603050405020304" pitchFamily="18" charset="0"/>
              </a:rPr>
              <a:t>空气袋膨胀手　</a:t>
            </a:r>
            <a:r>
              <a:rPr lang="en-US" altLang="zh-CN" sz="1500" b="1" dirty="0">
                <a:latin typeface="Times New Roman" panose="02020603050405020304" pitchFamily="18" charset="0"/>
              </a:rPr>
              <a:t>d)</a:t>
            </a:r>
            <a:r>
              <a:rPr lang="zh-CN" altLang="en-US" sz="1500" b="1" dirty="0">
                <a:latin typeface="Times New Roman" panose="02020603050405020304" pitchFamily="18" charset="0"/>
              </a:rPr>
              <a:t>弧焊焊枪　</a:t>
            </a:r>
            <a:r>
              <a:rPr lang="en-US" altLang="zh-CN" sz="1500" b="1" dirty="0">
                <a:latin typeface="Times New Roman" panose="02020603050405020304" pitchFamily="18" charset="0"/>
              </a:rPr>
              <a:t>e)</a:t>
            </a:r>
            <a:r>
              <a:rPr lang="zh-CN" altLang="en-US" sz="1500" b="1" dirty="0">
                <a:latin typeface="Times New Roman" panose="02020603050405020304" pitchFamily="18" charset="0"/>
              </a:rPr>
              <a:t>电磁吸附手　</a:t>
            </a:r>
            <a:r>
              <a:rPr lang="en-US" altLang="zh-CN" sz="1500" b="1" dirty="0">
                <a:latin typeface="Times New Roman" panose="02020603050405020304" pitchFamily="18" charset="0"/>
              </a:rPr>
              <a:t>f)</a:t>
            </a:r>
            <a:r>
              <a:rPr lang="zh-CN" altLang="en-US" sz="1500" b="1" dirty="0">
                <a:latin typeface="Times New Roman" panose="02020603050405020304" pitchFamily="18" charset="0"/>
              </a:rPr>
              <a:t>点焊枪</a:t>
            </a:r>
          </a:p>
        </p:txBody>
      </p:sp>
      <p:sp>
        <p:nvSpPr>
          <p:cNvPr id="14" name="矩形: 对角圆角 13">
            <a:extLst>
              <a:ext uri="{FF2B5EF4-FFF2-40B4-BE49-F238E27FC236}">
                <a16:creationId xmlns:a16="http://schemas.microsoft.com/office/drawing/2014/main" id="{C3E6C58B-0CC9-464A-8E3A-70DB2DE7D8D4}"/>
              </a:ext>
            </a:extLst>
          </p:cNvPr>
          <p:cNvSpPr/>
          <p:nvPr/>
        </p:nvSpPr>
        <p:spPr>
          <a:xfrm>
            <a:off x="837827" y="1830838"/>
            <a:ext cx="4727451" cy="3585687"/>
          </a:xfrm>
          <a:prstGeom prst="round2Diag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9552365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6"/>
          <p:cNvSpPr>
            <a:spLocks noChangeArrowheads="1"/>
          </p:cNvSpPr>
          <p:nvPr/>
        </p:nvSpPr>
        <p:spPr bwMode="auto">
          <a:xfrm>
            <a:off x="6529810" y="1895554"/>
            <a:ext cx="6327354" cy="3818174"/>
          </a:xfrm>
          <a:prstGeom prst="rect">
            <a:avLst/>
          </a:prstGeom>
          <a:solidFill>
            <a:srgbClr val="73397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5123" name="矩形 1"/>
          <p:cNvSpPr>
            <a:spLocks noChangeArrowheads="1"/>
          </p:cNvSpPr>
          <p:nvPr/>
        </p:nvSpPr>
        <p:spPr bwMode="auto">
          <a:xfrm>
            <a:off x="1589" y="696"/>
            <a:ext cx="803474" cy="7231261"/>
          </a:xfrm>
          <a:prstGeom prst="rect">
            <a:avLst/>
          </a:prstGeom>
          <a:solidFill>
            <a:srgbClr val="73397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12" name="矩形 1"/>
          <p:cNvSpPr>
            <a:spLocks noChangeArrowheads="1"/>
          </p:cNvSpPr>
          <p:nvPr/>
        </p:nvSpPr>
        <p:spPr bwMode="auto">
          <a:xfrm>
            <a:off x="741445" y="-56696"/>
            <a:ext cx="5812028" cy="7288652"/>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a:outerShdw blurRad="63500" sx="102000" sy="102000" algn="ctr"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13" name="TextBox 32"/>
          <p:cNvSpPr txBox="1"/>
          <p:nvPr/>
        </p:nvSpPr>
        <p:spPr>
          <a:xfrm>
            <a:off x="8805639" y="2722649"/>
            <a:ext cx="3168352" cy="2169825"/>
          </a:xfrm>
          <a:prstGeom prst="rect">
            <a:avLst/>
          </a:prstGeom>
          <a:noFill/>
        </p:spPr>
        <p:txBody>
          <a:bodyPr wrap="square" rtlCol="0">
            <a:spAutoFit/>
          </a:bodyPr>
          <a:lstStyle/>
          <a:p>
            <a:pPr algn="ctr"/>
            <a:r>
              <a:rPr lang="zh-CN" altLang="en-US" sz="4500" b="1">
                <a:solidFill>
                  <a:schemeClr val="bg1"/>
                </a:solidFill>
                <a:latin typeface="Impact" panose="020B0806030902050204" pitchFamily="34" charset="0"/>
                <a:ea typeface="微软雅黑" panose="020B0503020204020204" pitchFamily="34" charset="-122"/>
              </a:rPr>
              <a:t>工业机器人运动学与力学分析</a:t>
            </a:r>
            <a:endParaRPr lang="zh-CN" altLang="en-US" sz="4500" b="1" dirty="0">
              <a:solidFill>
                <a:schemeClr val="bg1"/>
              </a:solidFill>
              <a:latin typeface="Impact" panose="020B0806030902050204" pitchFamily="34" charset="0"/>
              <a:ea typeface="微软雅黑" panose="020B0503020204020204" pitchFamily="34" charset="-122"/>
              <a:cs typeface="Arial" panose="020B0604020202020204" pitchFamily="34" charset="0"/>
            </a:endParaRPr>
          </a:p>
        </p:txBody>
      </p:sp>
      <p:sp>
        <p:nvSpPr>
          <p:cNvPr id="14" name="TextBox 32"/>
          <p:cNvSpPr txBox="1"/>
          <p:nvPr/>
        </p:nvSpPr>
        <p:spPr>
          <a:xfrm>
            <a:off x="6795852" y="2722070"/>
            <a:ext cx="1927928" cy="1569466"/>
          </a:xfrm>
          <a:prstGeom prst="rect">
            <a:avLst/>
          </a:prstGeom>
          <a:noFill/>
        </p:spPr>
        <p:txBody>
          <a:bodyPr wrap="square" rtlCol="0">
            <a:spAutoFit/>
          </a:bodyPr>
          <a:lstStyle/>
          <a:p>
            <a:r>
              <a:rPr lang="en-US" altLang="zh-CN" sz="9600" dirty="0">
                <a:solidFill>
                  <a:schemeClr val="bg1"/>
                </a:solidFill>
                <a:latin typeface="Impact" panose="020B0806030902050204" pitchFamily="34" charset="0"/>
                <a:ea typeface="微软雅黑" panose="020B0503020204020204" pitchFamily="34" charset="-122"/>
              </a:rPr>
              <a:t>03</a:t>
            </a:r>
            <a:endParaRPr lang="zh-CN" altLang="en-US" sz="23900" dirty="0">
              <a:solidFill>
                <a:schemeClr val="bg1"/>
              </a:solidFill>
              <a:latin typeface="Impact" panose="020B080603090205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599755221"/>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wipe(down)">
                                      <p:cBhvr>
                                        <p:cTn id="7" dur="500"/>
                                        <p:tgtEl>
                                          <p:spTgt spid="512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122"/>
                                        </p:tgtEl>
                                        <p:attrNameLst>
                                          <p:attrName>style.visibility</p:attrName>
                                        </p:attrNameLst>
                                      </p:cBhvr>
                                      <p:to>
                                        <p:strVal val="visible"/>
                                      </p:to>
                                    </p:set>
                                    <p:animEffect transition="in" filter="wipe(left)">
                                      <p:cBhvr>
                                        <p:cTn id="15" dur="500"/>
                                        <p:tgtEl>
                                          <p:spTgt spid="5122"/>
                                        </p:tgtEl>
                                      </p:cBhvr>
                                    </p:animEffect>
                                  </p:childTnLst>
                                </p:cTn>
                              </p:par>
                            </p:childTnLst>
                          </p:cTn>
                        </p:par>
                        <p:par>
                          <p:cTn id="16" fill="hold">
                            <p:stCondLst>
                              <p:cond delay="1500"/>
                            </p:stCondLst>
                            <p:childTnLst>
                              <p:par>
                                <p:cTn id="17" presetID="2" presetClass="entr" presetSubtype="1"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250" fill="hold"/>
                                        <p:tgtEl>
                                          <p:spTgt spid="14"/>
                                        </p:tgtEl>
                                        <p:attrNameLst>
                                          <p:attrName>ppt_x</p:attrName>
                                        </p:attrNameLst>
                                      </p:cBhvr>
                                      <p:tavLst>
                                        <p:tav tm="0">
                                          <p:val>
                                            <p:strVal val="#ppt_x"/>
                                          </p:val>
                                        </p:tav>
                                        <p:tav tm="100000">
                                          <p:val>
                                            <p:strVal val="#ppt_x"/>
                                          </p:val>
                                        </p:tav>
                                      </p:tavLst>
                                    </p:anim>
                                    <p:anim calcmode="lin" valueType="num">
                                      <p:cBhvr additive="base">
                                        <p:cTn id="20" dur="250" fill="hold"/>
                                        <p:tgtEl>
                                          <p:spTgt spid="14"/>
                                        </p:tgtEl>
                                        <p:attrNameLst>
                                          <p:attrName>ppt_y</p:attrName>
                                        </p:attrNameLst>
                                      </p:cBhvr>
                                      <p:tavLst>
                                        <p:tav tm="0">
                                          <p:val>
                                            <p:strVal val="0-#ppt_h/2"/>
                                          </p:val>
                                        </p:tav>
                                        <p:tav tm="100000">
                                          <p:val>
                                            <p:strVal val="#ppt_y"/>
                                          </p:val>
                                        </p:tav>
                                      </p:tavLst>
                                    </p:anim>
                                  </p:childTnLst>
                                </p:cTn>
                              </p:par>
                            </p:childTnLst>
                          </p:cTn>
                        </p:par>
                        <p:par>
                          <p:cTn id="21" fill="hold">
                            <p:stCondLst>
                              <p:cond delay="2000"/>
                            </p:stCondLst>
                            <p:childTnLst>
                              <p:par>
                                <p:cTn id="22" presetID="26" presetClass="emph" presetSubtype="0" fill="hold" grpId="1" nodeType="afterEffect">
                                  <p:stCondLst>
                                    <p:cond delay="0"/>
                                  </p:stCondLst>
                                  <p:childTnLst>
                                    <p:animEffect transition="out" filter="fade">
                                      <p:cBhvr>
                                        <p:cTn id="23" dur="500" tmFilter="0, 0; .2, .5; .8, .5; 1, 0"/>
                                        <p:tgtEl>
                                          <p:spTgt spid="14"/>
                                        </p:tgtEl>
                                      </p:cBhvr>
                                    </p:animEffect>
                                    <p:animScale>
                                      <p:cBhvr>
                                        <p:cTn id="24" dur="250" autoRev="1" fill="hold"/>
                                        <p:tgtEl>
                                          <p:spTgt spid="14"/>
                                        </p:tgtEl>
                                      </p:cBhvr>
                                      <p:by x="105000" y="105000"/>
                                    </p:animScale>
                                  </p:childTnLst>
                                </p:cTn>
                              </p:par>
                            </p:childTnLst>
                          </p:cTn>
                        </p:par>
                        <p:par>
                          <p:cTn id="25" fill="hold">
                            <p:stCondLst>
                              <p:cond delay="2500"/>
                            </p:stCondLst>
                            <p:childTnLst>
                              <p:par>
                                <p:cTn id="26" presetID="2" presetClass="entr" presetSubtype="1"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250" fill="hold"/>
                                        <p:tgtEl>
                                          <p:spTgt spid="13"/>
                                        </p:tgtEl>
                                        <p:attrNameLst>
                                          <p:attrName>ppt_x</p:attrName>
                                        </p:attrNameLst>
                                      </p:cBhvr>
                                      <p:tavLst>
                                        <p:tav tm="0">
                                          <p:val>
                                            <p:strVal val="#ppt_x"/>
                                          </p:val>
                                        </p:tav>
                                        <p:tav tm="100000">
                                          <p:val>
                                            <p:strVal val="#ppt_x"/>
                                          </p:val>
                                        </p:tav>
                                      </p:tavLst>
                                    </p:anim>
                                    <p:anim calcmode="lin" valueType="num">
                                      <p:cBhvr additive="base">
                                        <p:cTn id="29" dur="25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bldLvl="0" animBg="1"/>
      <p:bldP spid="5123" grpId="0" bldLvl="0" animBg="1"/>
      <p:bldP spid="12" grpId="0" animBg="1"/>
      <p:bldP spid="13" grpId="0"/>
      <p:bldP spid="14" grpId="0"/>
      <p:bldP spid="14"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572819" y="2309681"/>
            <a:ext cx="4856555" cy="3490610"/>
          </a:xfrm>
          <a:prstGeom prst="rect">
            <a:avLst/>
          </a:prstGeom>
          <a:noFill/>
        </p:spPr>
        <p:txBody>
          <a:bodyPr wrap="square" lIns="96433" tIns="48216" rIns="96433" bIns="48216" rtlCol="0">
            <a:spAutoFit/>
          </a:bodyPr>
          <a:lstStyle/>
          <a:p>
            <a:pPr indent="531719">
              <a:lnSpc>
                <a:spcPct val="150000"/>
              </a:lnSpc>
            </a:pP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研究工业机器人机构运动学的目的</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是建立工业机器人各运动构件与手部在空间的位置之间的关系</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建立工业机器人手臂运动的数学模型</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为控制工业机器人的运动提供分析的方法和手段</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为仿真研究手臂的运动特性和设计控制器实现预定的功能提供依据。</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工业机器人运动学与力学分析</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9" name=" 219"/>
          <p:cNvSpPr/>
          <p:nvPr/>
        </p:nvSpPr>
        <p:spPr>
          <a:xfrm>
            <a:off x="951682" y="869927"/>
            <a:ext cx="3821509"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TextBox 18"/>
          <p:cNvSpPr txBox="1"/>
          <p:nvPr/>
        </p:nvSpPr>
        <p:spPr>
          <a:xfrm>
            <a:off x="1115524" y="895397"/>
            <a:ext cx="4521763" cy="485525"/>
          </a:xfrm>
          <a:prstGeom prst="rect">
            <a:avLst/>
          </a:prstGeom>
          <a:noFill/>
        </p:spPr>
        <p:txBody>
          <a:bodyPr wrap="square" lIns="96433" tIns="48216" rIns="96433" bIns="48216" rtlCol="0">
            <a:spAutoFit/>
          </a:bodyPr>
          <a:lstStyle/>
          <a:p>
            <a:r>
              <a:rPr lang="zh-CN" altLang="en-US" sz="2500" b="1" dirty="0">
                <a:latin typeface="Times New Roman" panose="02020603050405020304" pitchFamily="18" charset="0"/>
                <a:ea typeface="微软雅黑" panose="020B0503020204020204" pitchFamily="34" charset="-122"/>
              </a:rPr>
              <a:t>一、工业机器人运动学</a:t>
            </a:r>
          </a:p>
        </p:txBody>
      </p:sp>
      <p:pic>
        <p:nvPicPr>
          <p:cNvPr id="3" name="图片 2">
            <a:extLst>
              <a:ext uri="{FF2B5EF4-FFF2-40B4-BE49-F238E27FC236}">
                <a16:creationId xmlns:a16="http://schemas.microsoft.com/office/drawing/2014/main" id="{BB614579-A840-4906-8DCD-F07412D41C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5479" y="2274958"/>
            <a:ext cx="3960440" cy="374657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3" name="矩形: 对角圆角 12">
            <a:extLst>
              <a:ext uri="{FF2B5EF4-FFF2-40B4-BE49-F238E27FC236}">
                <a16:creationId xmlns:a16="http://schemas.microsoft.com/office/drawing/2014/main" id="{A5AFD5BD-1A3C-4215-9B95-B8A68839172F}"/>
              </a:ext>
            </a:extLst>
          </p:cNvPr>
          <p:cNvSpPr/>
          <p:nvPr/>
        </p:nvSpPr>
        <p:spPr>
          <a:xfrm>
            <a:off x="1244799" y="2176165"/>
            <a:ext cx="5472608" cy="3845370"/>
          </a:xfrm>
          <a:prstGeom prst="round2Diag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1294469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572819" y="2309681"/>
            <a:ext cx="9703735" cy="4460106"/>
          </a:xfrm>
          <a:prstGeom prst="rect">
            <a:avLst/>
          </a:prstGeom>
          <a:noFill/>
        </p:spPr>
        <p:txBody>
          <a:bodyPr wrap="square" lIns="96433" tIns="48216" rIns="96433" bIns="48216" rtlCol="0">
            <a:spAutoFit/>
          </a:bodyPr>
          <a:lstStyle/>
          <a:p>
            <a:pPr indent="531719">
              <a:lnSpc>
                <a:spcPct val="150000"/>
              </a:lnSpc>
            </a:pP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工业机器人的执行机构属于空间机构</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因而可以采用空间坐标变换基本原理及坐标变矩阵解析方法来建立描述各构件</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坐标系</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之间的相对位置和姿态的矩阵方程。</a:t>
            </a:r>
          </a:p>
          <a:p>
            <a:pPr indent="531719">
              <a:lnSpc>
                <a:spcPct val="150000"/>
              </a:lnSpc>
            </a:pP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空间机构的位置分析</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就是研究刚体</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构件</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在三维空间进行的旋转和移动。我们可以在机构的每一构件上建立一右手直角坐标系</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把构件运动后的新位置看成是这一坐标系的变换。如图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7-16</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固定在构件</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上的坐标系</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可以看成是固定在构件</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上的坐标系</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的原点</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O</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沿</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轴移动距离</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到达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O</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点</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然后绕</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轴旋转</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θ</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12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角</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再沿</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轴移动距离</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到达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O</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然后再绕</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轴旋转</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α</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12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角</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得到新坐标系</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即构件</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的位置和姿态。</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工业机器人运动学与力学分析</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9" name=" 219"/>
          <p:cNvSpPr/>
          <p:nvPr/>
        </p:nvSpPr>
        <p:spPr>
          <a:xfrm>
            <a:off x="951682" y="869927"/>
            <a:ext cx="3821509"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TextBox 18"/>
          <p:cNvSpPr txBox="1"/>
          <p:nvPr/>
        </p:nvSpPr>
        <p:spPr>
          <a:xfrm>
            <a:off x="1115524" y="895397"/>
            <a:ext cx="4521763" cy="485525"/>
          </a:xfrm>
          <a:prstGeom prst="rect">
            <a:avLst/>
          </a:prstGeom>
          <a:noFill/>
        </p:spPr>
        <p:txBody>
          <a:bodyPr wrap="square" lIns="96433" tIns="48216" rIns="96433" bIns="48216" rtlCol="0">
            <a:spAutoFit/>
          </a:bodyPr>
          <a:lstStyle/>
          <a:p>
            <a:r>
              <a:rPr lang="zh-CN" altLang="en-US" sz="2500" b="1" dirty="0">
                <a:latin typeface="Times New Roman" panose="02020603050405020304" pitchFamily="18" charset="0"/>
                <a:ea typeface="微软雅黑" panose="020B0503020204020204" pitchFamily="34" charset="-122"/>
              </a:rPr>
              <a:t>一、工业机器人运动学</a:t>
            </a:r>
          </a:p>
        </p:txBody>
      </p:sp>
      <p:sp>
        <p:nvSpPr>
          <p:cNvPr id="11" name="TextBox 23"/>
          <p:cNvSpPr txBox="1"/>
          <p:nvPr/>
        </p:nvSpPr>
        <p:spPr>
          <a:xfrm>
            <a:off x="1433214" y="1603907"/>
            <a:ext cx="8985721" cy="601422"/>
          </a:xfrm>
          <a:prstGeom prst="rect">
            <a:avLst/>
          </a:prstGeom>
          <a:noFill/>
        </p:spPr>
        <p:txBody>
          <a:bodyPr wrap="square" lIns="96433" tIns="48216" rIns="96433" bIns="48216" rtlCol="0">
            <a:spAutoFit/>
          </a:bodyPr>
          <a:lstStyle/>
          <a:p>
            <a:pPr>
              <a:lnSpc>
                <a:spcPct val="150000"/>
              </a:lnSpc>
            </a:pPr>
            <a:r>
              <a:rPr lang="en-US" altLang="zh-CN" sz="2500">
                <a:latin typeface="Times New Roman" panose="02020603050405020304" pitchFamily="18" charset="0"/>
                <a:ea typeface="隶书" panose="02010509060101010101" pitchFamily="49" charset="-122"/>
              </a:rPr>
              <a:t>1.</a:t>
            </a:r>
            <a:r>
              <a:rPr lang="zh-CN" altLang="en-US" sz="2500">
                <a:latin typeface="Times New Roman" panose="02020603050405020304" pitchFamily="18" charset="0"/>
                <a:ea typeface="隶书" panose="02010509060101010101" pitchFamily="49" charset="-122"/>
              </a:rPr>
              <a:t>坐标变换原理与变换矩阵</a:t>
            </a:r>
            <a:endParaRPr lang="zh-CN" altLang="en-US" sz="2500" dirty="0">
              <a:latin typeface="Times New Roman" panose="02020603050405020304" pitchFamily="18" charset="0"/>
              <a:ea typeface="隶书" panose="02010509060101010101" pitchFamily="49" charset="-122"/>
            </a:endParaRPr>
          </a:p>
        </p:txBody>
      </p:sp>
    </p:spTree>
    <p:extLst>
      <p:ext uri="{BB962C8B-B14F-4D97-AF65-F5344CB8AC3E}">
        <p14:creationId xmlns:p14="http://schemas.microsoft.com/office/powerpoint/2010/main" val="137602039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工业机器人运动学与力学分析</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19" name="7z16.jpg" descr="id:2147484500;FounderCES"/>
          <p:cNvPicPr/>
          <p:nvPr/>
        </p:nvPicPr>
        <p:blipFill>
          <a:blip r:embed="rId4">
            <a:clrChange>
              <a:clrFrom>
                <a:srgbClr val="FFFFFF"/>
              </a:clrFrom>
              <a:clrTo>
                <a:srgbClr val="FFFFFF">
                  <a:alpha val="0"/>
                </a:srgbClr>
              </a:clrTo>
            </a:clrChange>
          </a:blip>
          <a:stretch>
            <a:fillRect/>
          </a:stretch>
        </p:blipFill>
        <p:spPr>
          <a:xfrm>
            <a:off x="1388815" y="2032149"/>
            <a:ext cx="3600400" cy="3470379"/>
          </a:xfrm>
          <a:prstGeom prst="rect">
            <a:avLst/>
          </a:prstGeom>
        </p:spPr>
      </p:pic>
      <p:sp>
        <p:nvSpPr>
          <p:cNvPr id="24" name="TextBox 21"/>
          <p:cNvSpPr txBox="1"/>
          <p:nvPr/>
        </p:nvSpPr>
        <p:spPr>
          <a:xfrm>
            <a:off x="1932826" y="5854695"/>
            <a:ext cx="3665207" cy="389505"/>
          </a:xfrm>
          <a:prstGeom prst="rect">
            <a:avLst/>
          </a:prstGeom>
          <a:noFill/>
        </p:spPr>
        <p:txBody>
          <a:bodyPr wrap="square" lIns="96433" tIns="48216" rIns="96433" bIns="48216" rtlCol="0">
            <a:spAutoFit/>
          </a:bodyPr>
          <a:lstStyle/>
          <a:p>
            <a:pPr>
              <a:lnSpc>
                <a:spcPct val="150000"/>
              </a:lnSpc>
            </a:pPr>
            <a:r>
              <a:rPr lang="zh-CN" altLang="en-US" sz="1500" b="1" dirty="0">
                <a:latin typeface="+mn-ea"/>
              </a:rPr>
              <a:t>图</a:t>
            </a:r>
            <a:r>
              <a:rPr lang="en-US" altLang="zh-CN" sz="1500" b="1" dirty="0">
                <a:latin typeface="+mn-ea"/>
              </a:rPr>
              <a:t>7-16</a:t>
            </a:r>
            <a:r>
              <a:rPr lang="zh-CN" altLang="en-US" sz="1500" b="1" dirty="0">
                <a:latin typeface="+mn-ea"/>
              </a:rPr>
              <a:t>　空间坐标变换图</a:t>
            </a:r>
            <a:endParaRPr lang="en-US" altLang="zh-CN" sz="1500" b="1" dirty="0">
              <a:latin typeface="+mn-ea"/>
            </a:endParaRPr>
          </a:p>
        </p:txBody>
      </p:sp>
      <p:pic>
        <p:nvPicPr>
          <p:cNvPr id="25" name="7z17.jpg" descr="id:2147484507;FounderCES"/>
          <p:cNvPicPr/>
          <p:nvPr/>
        </p:nvPicPr>
        <p:blipFill>
          <a:blip r:embed="rId5">
            <a:clrChange>
              <a:clrFrom>
                <a:srgbClr val="FFFFFF"/>
              </a:clrFrom>
              <a:clrTo>
                <a:srgbClr val="FFFFFF">
                  <a:alpha val="0"/>
                </a:srgbClr>
              </a:clrTo>
            </a:clrChange>
          </a:blip>
          <a:stretch>
            <a:fillRect/>
          </a:stretch>
        </p:blipFill>
        <p:spPr>
          <a:xfrm>
            <a:off x="7663034" y="1856324"/>
            <a:ext cx="3231408" cy="3479135"/>
          </a:xfrm>
          <a:prstGeom prst="rect">
            <a:avLst/>
          </a:prstGeom>
        </p:spPr>
      </p:pic>
      <p:sp>
        <p:nvSpPr>
          <p:cNvPr id="26" name="TextBox 21"/>
          <p:cNvSpPr txBox="1"/>
          <p:nvPr/>
        </p:nvSpPr>
        <p:spPr>
          <a:xfrm>
            <a:off x="7869535" y="5854695"/>
            <a:ext cx="3665207" cy="389505"/>
          </a:xfrm>
          <a:prstGeom prst="rect">
            <a:avLst/>
          </a:prstGeom>
          <a:noFill/>
        </p:spPr>
        <p:txBody>
          <a:bodyPr wrap="square" lIns="96433" tIns="48216" rIns="96433" bIns="48216" rtlCol="0">
            <a:spAutoFit/>
          </a:bodyPr>
          <a:lstStyle/>
          <a:p>
            <a:pPr>
              <a:lnSpc>
                <a:spcPct val="150000"/>
              </a:lnSpc>
            </a:pPr>
            <a:r>
              <a:rPr lang="zh-CN" altLang="en-US" sz="1500" b="1" dirty="0">
                <a:latin typeface="+mn-ea"/>
              </a:rPr>
              <a:t>图</a:t>
            </a:r>
            <a:r>
              <a:rPr lang="en-US" altLang="zh-CN" sz="1500" b="1" dirty="0">
                <a:latin typeface="+mn-ea"/>
              </a:rPr>
              <a:t>7-17</a:t>
            </a:r>
            <a:r>
              <a:rPr lang="zh-CN" altLang="en-US" sz="1500" b="1" dirty="0">
                <a:latin typeface="+mn-ea"/>
              </a:rPr>
              <a:t>　两任意坐标系的变换</a:t>
            </a:r>
            <a:endParaRPr lang="en-US" altLang="zh-CN" sz="1500" b="1" dirty="0">
              <a:latin typeface="+mn-ea"/>
            </a:endParaRPr>
          </a:p>
        </p:txBody>
      </p:sp>
    </p:spTree>
    <p:extLst>
      <p:ext uri="{BB962C8B-B14F-4D97-AF65-F5344CB8AC3E}">
        <p14:creationId xmlns:p14="http://schemas.microsoft.com/office/powerpoint/2010/main" val="370577500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572818" y="1709123"/>
            <a:ext cx="9703735" cy="1009547"/>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应用于由转动副、移动副和螺旋副组成的空间工业机器人机构研究中的齐次坐标变换矩阵是</a:t>
            </a:r>
            <a:r>
              <a:rPr lang="en-US" altLang="zh-CN" sz="2100"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D-H</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(Denavit-Harterberg)</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矩阵</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D-H</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矩阵是一个</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4×4</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矩阵</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工业机器人运动学与力学分析</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mc:AlternateContent xmlns:mc="http://schemas.openxmlformats.org/markup-compatibility/2006" xmlns:a14="http://schemas.microsoft.com/office/drawing/2010/main">
        <mc:Choice Requires="a14">
          <p:sp>
            <p:nvSpPr>
              <p:cNvPr id="3" name="矩形 2"/>
              <p:cNvSpPr/>
              <p:nvPr/>
            </p:nvSpPr>
            <p:spPr>
              <a:xfrm>
                <a:off x="3909095" y="4179627"/>
                <a:ext cx="5544617" cy="554062"/>
              </a:xfrm>
              <a:prstGeom prst="rect">
                <a:avLst/>
              </a:prstGeom>
            </p:spPr>
            <p:txBody>
              <a:bodyPr wrap="square">
                <a:spAutoFit/>
              </a:bodyPr>
              <a:lstStyle/>
              <a:p>
                <a:pPr indent="266700">
                  <a:lnSpc>
                    <a:spcPts val="1575"/>
                  </a:lnSpc>
                  <a:spcAft>
                    <a:spcPts val="0"/>
                  </a:spcAft>
                </a:pPr>
                <a14:m>
                  <m:oMath xmlns:m="http://schemas.openxmlformats.org/officeDocument/2006/math">
                    <m:d>
                      <m:dPr>
                        <m:begChr m:val="["/>
                        <m:endChr m:val="]"/>
                        <m:ctrlPr>
                          <a:rPr lang="zh-CN" altLang="zh-CN" sz="21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4"/>
                                  <m:mcJc m:val="center"/>
                                </m:mcPr>
                              </m:mc>
                            </m:mcs>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𝐴</m:t>
                                  </m:r>
                                </m:e>
                                <m:sub>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11</m:t>
                                  </m:r>
                                </m:sub>
                              </m:sSub>
                            </m:e>
                            <m:e>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𝐴</m:t>
                                  </m:r>
                                </m:e>
                                <m:sub>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12</m:t>
                                  </m:r>
                                </m:sub>
                              </m:sSub>
                            </m:e>
                            <m:e>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𝐴</m:t>
                                  </m:r>
                                </m:e>
                                <m:sub>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13</m:t>
                                  </m:r>
                                </m:sub>
                              </m:sSub>
                            </m:e>
                            <m:e>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𝑃</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𝑥</m:t>
                                  </m:r>
                                </m:sub>
                              </m:sSub>
                            </m:e>
                          </m:mr>
                          <m:mr>
                            <m:e>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𝐴</m:t>
                                  </m:r>
                                </m:e>
                                <m:sub>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21</m:t>
                                  </m:r>
                                </m:sub>
                              </m:sSub>
                            </m:e>
                            <m:e>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𝐴</m:t>
                                  </m:r>
                                </m:e>
                                <m:sub>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22</m:t>
                                  </m:r>
                                </m:sub>
                              </m:sSub>
                            </m:e>
                            <m:e>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𝐴</m:t>
                                  </m:r>
                                </m:e>
                                <m:sub>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23</m:t>
                                  </m:r>
                                </m:sub>
                              </m:sSub>
                            </m:e>
                            <m:e>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𝑃</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𝑦</m:t>
                                  </m:r>
                                </m:sub>
                              </m:sSub>
                            </m:e>
                          </m:mr>
                          <m:mr>
                            <m:e>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𝐴</m:t>
                                  </m:r>
                                </m:e>
                                <m:sub>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31</m:t>
                                  </m:r>
                                </m:sub>
                              </m:sSub>
                            </m:e>
                            <m:e>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𝐴</m:t>
                                  </m:r>
                                </m:e>
                                <m:sub>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32</m:t>
                                  </m:r>
                                </m:sub>
                              </m:sSub>
                            </m:e>
                            <m:e>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𝐴</m:t>
                                  </m:r>
                                </m:e>
                                <m:sub>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33</m:t>
                                  </m:r>
                                </m:sub>
                              </m:sSub>
                            </m:e>
                            <m:e>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𝑃</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𝑧</m:t>
                                  </m:r>
                                </m:sub>
                              </m:sSub>
                            </m:e>
                          </m:mr>
                          <m:mr>
                            <m:e>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0</m:t>
                              </m:r>
                            </m:e>
                            <m:e>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0</m:t>
                              </m:r>
                            </m:e>
                            <m:e>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0</m:t>
                              </m:r>
                            </m:e>
                            <m:e>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1</m:t>
                              </m:r>
                            </m:e>
                          </m:mr>
                        </m:m>
                      </m:e>
                    </m:d>
                  </m:oMath>
                </a14:m>
                <a:r>
                  <a:rPr lang="en-US" altLang="zh-CN" sz="2100" dirty="0">
                    <a:solidFill>
                      <a:srgbClr val="000000"/>
                    </a:solidFill>
                    <a:effectLst/>
                    <a:latin typeface="NEU-BZ-S92"/>
                    <a:ea typeface="方正书宋_GBK"/>
                    <a:cs typeface="Times New Roman" panose="02020603050405020304" pitchFamily="18" charset="0"/>
                  </a:rPr>
                  <a:t> </a:t>
                </a:r>
                <a:r>
                  <a:rPr lang="en-US" altLang="zh-CN" sz="2100" dirty="0">
                    <a:solidFill>
                      <a:srgbClr val="000000"/>
                    </a:solidFill>
                    <a:effectLst/>
                    <a:latin typeface="方正书宋_GBK"/>
                    <a:ea typeface="方正书宋_GBK"/>
                    <a:cs typeface="Times New Roman" panose="02020603050405020304" pitchFamily="18" charset="0"/>
                  </a:rPr>
                  <a:t>(</a:t>
                </a:r>
                <a:r>
                  <a:rPr lang="en-US" altLang="zh-CN" sz="2100" dirty="0">
                    <a:solidFill>
                      <a:srgbClr val="000000"/>
                    </a:solidFill>
                    <a:effectLst/>
                    <a:latin typeface="NEU-BZ-S92"/>
                    <a:ea typeface="方正书宋_GBK"/>
                    <a:cs typeface="Times New Roman" panose="02020603050405020304" pitchFamily="18" charset="0"/>
                  </a:rPr>
                  <a:t>7</a:t>
                </a:r>
                <a:r>
                  <a:rPr lang="en-US" altLang="zh-CN" sz="2100" i="1" dirty="0">
                    <a:solidFill>
                      <a:srgbClr val="000000"/>
                    </a:solidFill>
                    <a:effectLst/>
                    <a:latin typeface="NEU-BZ-S92"/>
                    <a:ea typeface="方正书宋_GBK"/>
                    <a:cs typeface="Times New Roman" panose="02020603050405020304" pitchFamily="18" charset="0"/>
                  </a:rPr>
                  <a:t>-</a:t>
                </a:r>
                <a:r>
                  <a:rPr lang="en-US" altLang="zh-CN" sz="2100" dirty="0">
                    <a:solidFill>
                      <a:srgbClr val="000000"/>
                    </a:solidFill>
                    <a:effectLst/>
                    <a:latin typeface="NEU-BZ-S92"/>
                    <a:ea typeface="方正书宋_GBK"/>
                    <a:cs typeface="Times New Roman" panose="02020603050405020304" pitchFamily="18" charset="0"/>
                  </a:rPr>
                  <a:t>1</a:t>
                </a:r>
                <a:r>
                  <a:rPr lang="en-US" altLang="zh-CN" sz="2100" dirty="0">
                    <a:solidFill>
                      <a:srgbClr val="000000"/>
                    </a:solidFill>
                    <a:effectLst/>
                    <a:latin typeface="方正书宋_GBK"/>
                    <a:ea typeface="方正书宋_GBK"/>
                    <a:cs typeface="Times New Roman" panose="02020603050405020304" pitchFamily="18" charset="0"/>
                  </a:rPr>
                  <a:t>)</a:t>
                </a:r>
                <a:endParaRPr lang="zh-CN" altLang="zh-CN" sz="2100" dirty="0">
                  <a:solidFill>
                    <a:srgbClr val="000000"/>
                  </a:solidFill>
                  <a:effectLst/>
                  <a:latin typeface="NEU-BZ-S92"/>
                  <a:ea typeface="方正书宋_GBK"/>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3909095" y="4179627"/>
                <a:ext cx="5544617" cy="554062"/>
              </a:xfrm>
              <a:prstGeom prst="rect">
                <a:avLst/>
              </a:prstGeom>
              <a:blipFill>
                <a:blip r:embed="rId4"/>
                <a:stretch>
                  <a:fillRect t="-129545" b="-9091"/>
                </a:stretch>
              </a:blipFill>
            </p:spPr>
            <p:txBody>
              <a:bodyPr/>
              <a:lstStyle/>
              <a:p>
                <a:r>
                  <a:rPr lang="zh-CN" altLang="en-US">
                    <a:noFill/>
                  </a:rPr>
                  <a:t> </a:t>
                </a:r>
              </a:p>
            </p:txBody>
          </p:sp>
        </mc:Fallback>
      </mc:AlternateContent>
      <p:sp>
        <p:nvSpPr>
          <p:cNvPr id="12" name="TextBox 17"/>
          <p:cNvSpPr txBox="1"/>
          <p:nvPr/>
        </p:nvSpPr>
        <p:spPr>
          <a:xfrm>
            <a:off x="1572818" y="5261182"/>
            <a:ext cx="9703735" cy="52479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它表示如图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7-17</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所示的一空间矢量从一个坐标系向另一坐标系转换的关系。</a:t>
            </a:r>
          </a:p>
        </p:txBody>
      </p:sp>
      <p:sp>
        <p:nvSpPr>
          <p:cNvPr id="4" name="文本框 3">
            <a:extLst>
              <a:ext uri="{FF2B5EF4-FFF2-40B4-BE49-F238E27FC236}">
                <a16:creationId xmlns:a16="http://schemas.microsoft.com/office/drawing/2014/main" id="{928E8484-D5D0-4591-E04A-3C7298301EDE}"/>
              </a:ext>
            </a:extLst>
          </p:cNvPr>
          <p:cNvSpPr txBox="1"/>
          <p:nvPr/>
        </p:nvSpPr>
        <p:spPr>
          <a:xfrm>
            <a:off x="380010" y="1365662"/>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142496127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6"/>
          <p:cNvSpPr>
            <a:spLocks noChangeArrowheads="1"/>
          </p:cNvSpPr>
          <p:nvPr/>
        </p:nvSpPr>
        <p:spPr bwMode="auto">
          <a:xfrm>
            <a:off x="6529810" y="1895554"/>
            <a:ext cx="6327354" cy="3818174"/>
          </a:xfrm>
          <a:prstGeom prst="rect">
            <a:avLst/>
          </a:prstGeom>
          <a:solidFill>
            <a:srgbClr val="73397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5123" name="矩形 1"/>
          <p:cNvSpPr>
            <a:spLocks noChangeArrowheads="1"/>
          </p:cNvSpPr>
          <p:nvPr/>
        </p:nvSpPr>
        <p:spPr bwMode="auto">
          <a:xfrm>
            <a:off x="1589" y="696"/>
            <a:ext cx="803474" cy="7231261"/>
          </a:xfrm>
          <a:prstGeom prst="rect">
            <a:avLst/>
          </a:prstGeom>
          <a:solidFill>
            <a:srgbClr val="73397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12" name="矩形 1"/>
          <p:cNvSpPr>
            <a:spLocks noChangeArrowheads="1"/>
          </p:cNvSpPr>
          <p:nvPr/>
        </p:nvSpPr>
        <p:spPr bwMode="auto">
          <a:xfrm>
            <a:off x="741445" y="-56696"/>
            <a:ext cx="5812028" cy="7288652"/>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a:outerShdw blurRad="63500" sx="102000" sy="102000" algn="ctr"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13" name="TextBox 32"/>
          <p:cNvSpPr txBox="1"/>
          <p:nvPr/>
        </p:nvSpPr>
        <p:spPr>
          <a:xfrm>
            <a:off x="7005439" y="3114388"/>
            <a:ext cx="6664429" cy="784830"/>
          </a:xfrm>
          <a:prstGeom prst="rect">
            <a:avLst/>
          </a:prstGeom>
          <a:noFill/>
        </p:spPr>
        <p:txBody>
          <a:bodyPr wrap="square" rtlCol="0">
            <a:spAutoFit/>
          </a:bodyPr>
          <a:lstStyle/>
          <a:p>
            <a:pPr algn="ctr"/>
            <a:r>
              <a:rPr lang="zh-CN" altLang="en-US" sz="4500" b="1" dirty="0">
                <a:solidFill>
                  <a:schemeClr val="bg1"/>
                </a:solidFill>
                <a:latin typeface="Impact" panose="020B0806030902050204" pitchFamily="34" charset="0"/>
                <a:ea typeface="微软雅黑" panose="020B0503020204020204" pitchFamily="34" charset="-122"/>
              </a:rPr>
              <a:t>概　述</a:t>
            </a:r>
            <a:endParaRPr lang="zh-CN" altLang="en-US" sz="4500" b="1" dirty="0">
              <a:solidFill>
                <a:schemeClr val="bg1"/>
              </a:solidFill>
              <a:latin typeface="Impact" panose="020B0806030902050204" pitchFamily="34" charset="0"/>
              <a:ea typeface="微软雅黑" panose="020B0503020204020204" pitchFamily="34" charset="-122"/>
              <a:cs typeface="Arial" panose="020B0604020202020204" pitchFamily="34" charset="0"/>
            </a:endParaRPr>
          </a:p>
        </p:txBody>
      </p:sp>
      <p:sp>
        <p:nvSpPr>
          <p:cNvPr id="14" name="TextBox 32"/>
          <p:cNvSpPr txBox="1"/>
          <p:nvPr/>
        </p:nvSpPr>
        <p:spPr>
          <a:xfrm>
            <a:off x="6795852" y="2722070"/>
            <a:ext cx="1927928" cy="1569466"/>
          </a:xfrm>
          <a:prstGeom prst="rect">
            <a:avLst/>
          </a:prstGeom>
          <a:noFill/>
        </p:spPr>
        <p:txBody>
          <a:bodyPr wrap="square" rtlCol="0">
            <a:spAutoFit/>
          </a:bodyPr>
          <a:lstStyle/>
          <a:p>
            <a:r>
              <a:rPr lang="en-US" altLang="zh-CN" sz="9600" dirty="0">
                <a:solidFill>
                  <a:schemeClr val="bg1"/>
                </a:solidFill>
                <a:latin typeface="Impact" panose="020B0806030902050204" pitchFamily="34" charset="0"/>
                <a:ea typeface="微软雅黑" panose="020B0503020204020204" pitchFamily="34" charset="-122"/>
              </a:rPr>
              <a:t>01</a:t>
            </a:r>
            <a:endParaRPr lang="zh-CN" altLang="en-US" sz="23900" dirty="0">
              <a:solidFill>
                <a:schemeClr val="bg1"/>
              </a:solidFill>
              <a:latin typeface="Impact" panose="020B0806030902050204" pitchFamily="34" charset="0"/>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572819" y="2176165"/>
            <a:ext cx="9703735" cy="3005862"/>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两坐标系间的旋转用</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D-H</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矩阵左上角的一个</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3×3</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旋转矩阵</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(R)</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来描述</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右上角是一个</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的列矩阵</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称为位置矢量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表示两个坐标系间的平移。</a:t>
            </a:r>
            <a:r>
              <a:rPr lang="en-US" altLang="zh-CN" sz="2100"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a:t>
            </a:r>
            <a:r>
              <a:rPr lang="en-US" altLang="zh-CN" sz="2100" i="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a:t>
            </a:r>
            <a:r>
              <a:rPr lang="en-US" altLang="zh-CN" sz="2100" i="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Y</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a:t>
            </a:r>
            <a:r>
              <a:rPr lang="en-US" altLang="zh-CN" sz="2100" i="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Z</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为两坐标系间平移矢量的三个分量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D-H</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矩阵左下角中的</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1×3</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行矩阵表示沿三根坐标轴的透视变换</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右下角的</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1×1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单一元素矩阵为使物体产生总体变换的比例因子。在</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CAD</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绘图中透视变换和比例因子是重要参数</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但在工业机器人控制中</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透视变换值总是取零</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而比例因子则总是取</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工业机器人运动学与力学分析</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Tree>
    <p:extLst>
      <p:ext uri="{BB962C8B-B14F-4D97-AF65-F5344CB8AC3E}">
        <p14:creationId xmlns:p14="http://schemas.microsoft.com/office/powerpoint/2010/main" val="7765721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 name="TextBox 17"/>
              <p:cNvSpPr txBox="1"/>
              <p:nvPr/>
            </p:nvSpPr>
            <p:spPr>
              <a:xfrm>
                <a:off x="1572819" y="2035093"/>
                <a:ext cx="9703735" cy="3618851"/>
              </a:xfrm>
              <a:prstGeom prst="rect">
                <a:avLst/>
              </a:prstGeom>
              <a:noFill/>
            </p:spPr>
            <p:txBody>
              <a:bodyPr wrap="square" lIns="96433" tIns="48216" rIns="96433" bIns="48216" rtlCol="0">
                <a:spAutoFit/>
              </a:bodyPr>
              <a:lstStyle/>
              <a:p>
                <a:pPr marL="457200" indent="-457200">
                  <a:lnSpc>
                    <a:spcPct val="150000"/>
                  </a:lnSpc>
                  <a:buAutoNum type="arabicParenBoth"/>
                </a:pP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旋转矩阵</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　 如图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7-18</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两个共原点的右手直角坐标系</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100" i="1" baseline="-25000" dirty="0">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err="1">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2100" i="1" baseline="-25000"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err="1">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2100" i="1" baseline="-25000" dirty="0" err="1">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100" i="1" dirty="0" err="1">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100" i="1" baseline="-25000" dirty="0" err="1">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100" i="1" dirty="0" err="1">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2100" i="1" baseline="-25000" dirty="0" err="1">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100" i="1" dirty="0" err="1">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2100" i="1" baseline="-25000" dirty="0" err="1">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可以看作是</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j</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坐标系的坐标轴方向相对</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坐标系绕</a:t>
                </a:r>
                <a:r>
                  <a:rPr lang="en-US" altLang="zh-CN" sz="2100" i="1" dirty="0" err="1">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2100" i="1" baseline="-25000" dirty="0" err="1">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轴旋转了一个</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θ</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角得到的</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因此可以写出下列关系式</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14:m>
                  <m:oMath xmlns:m="http://schemas.openxmlformats.org/officeDocument/2006/math">
                    <m:d>
                      <m:dPr>
                        <m:begChr m:val=""/>
                        <m:endChr m:val="}"/>
                        <m:ctrlPr>
                          <a:rPr lang="zh-CN" altLang="zh-CN" sz="2100" i="1">
                            <a:latin typeface="Cambria Math" panose="02040503050406030204" pitchFamily="18" charset="0"/>
                          </a:rPr>
                        </m:ctrlPr>
                      </m:dPr>
                      <m:e>
                        <m:r>
                          <a:rPr lang="en-US" altLang="zh-CN" sz="2100" b="0" i="1" smtClean="0">
                            <a:latin typeface="Cambria Math" panose="02040503050406030204" pitchFamily="18" charset="0"/>
                          </a:rPr>
                          <m:t>                                       </m:t>
                        </m:r>
                        <m:m>
                          <m:mPr>
                            <m:plcHide m:val="on"/>
                            <m:mcs>
                              <m:mc>
                                <m:mcPr>
                                  <m:count m:val="1"/>
                                  <m:mcJc m:val="center"/>
                                </m:mcPr>
                              </m:mc>
                            </m:mcs>
                            <m:ctrlPr>
                              <a:rPr lang="zh-CN" altLang="zh-CN" sz="2100" i="1">
                                <a:latin typeface="Cambria Math" panose="02040503050406030204" pitchFamily="18" charset="0"/>
                              </a:rPr>
                            </m:ctrlPr>
                          </m:mPr>
                          <m:mr>
                            <m:e>
                              <m:sSub>
                                <m:sSubPr>
                                  <m:ctrlPr>
                                    <a:rPr lang="zh-CN" altLang="zh-CN" sz="2100" i="1">
                                      <a:latin typeface="Cambria Math" panose="02040503050406030204" pitchFamily="18" charset="0"/>
                                    </a:rPr>
                                  </m:ctrlPr>
                                </m:sSubPr>
                                <m:e>
                                  <m:r>
                                    <a:rPr lang="en-US" altLang="zh-CN" sz="2100" i="1">
                                      <a:latin typeface="Cambria Math" panose="02040503050406030204" pitchFamily="18" charset="0"/>
                                    </a:rPr>
                                    <m:t>𝑥</m:t>
                                  </m:r>
                                </m:e>
                                <m:sub>
                                  <m:r>
                                    <a:rPr lang="en-US" altLang="zh-CN" sz="2100" i="1">
                                      <a:latin typeface="Cambria Math" panose="02040503050406030204" pitchFamily="18" charset="0"/>
                                    </a:rPr>
                                    <m:t>𝑖</m:t>
                                  </m:r>
                                </m:sub>
                              </m:sSub>
                              <m:r>
                                <a:rPr lang="en-US" altLang="zh-CN" sz="2100">
                                  <a:latin typeface="Cambria Math" panose="02040503050406030204" pitchFamily="18" charset="0"/>
                                </a:rPr>
                                <m:t>=</m:t>
                              </m:r>
                              <m:sSub>
                                <m:sSubPr>
                                  <m:ctrlPr>
                                    <a:rPr lang="zh-CN" altLang="zh-CN" sz="2100" i="1">
                                      <a:latin typeface="Cambria Math" panose="02040503050406030204" pitchFamily="18" charset="0"/>
                                    </a:rPr>
                                  </m:ctrlPr>
                                </m:sSubPr>
                                <m:e>
                                  <m:r>
                                    <a:rPr lang="en-US" altLang="zh-CN" sz="2100" i="1">
                                      <a:latin typeface="Cambria Math" panose="02040503050406030204" pitchFamily="18" charset="0"/>
                                    </a:rPr>
                                    <m:t>𝑥</m:t>
                                  </m:r>
                                </m:e>
                                <m:sub>
                                  <m:r>
                                    <a:rPr lang="en-US" altLang="zh-CN" sz="2100" i="1">
                                      <a:latin typeface="Cambria Math" panose="02040503050406030204" pitchFamily="18" charset="0"/>
                                    </a:rPr>
                                    <m:t>𝑗</m:t>
                                  </m:r>
                                </m:sub>
                              </m:sSub>
                              <m:r>
                                <m:rPr>
                                  <m:sty m:val="p"/>
                                </m:rPr>
                                <a:rPr lang="en-US" altLang="zh-CN" sz="2100">
                                  <a:latin typeface="Cambria Math" panose="02040503050406030204" pitchFamily="18" charset="0"/>
                                </a:rPr>
                                <m:t>cos</m:t>
                              </m:r>
                              <m:r>
                                <a:rPr lang="en-US" altLang="zh-CN" sz="2100" i="1">
                                  <a:latin typeface="Cambria Math" panose="02040503050406030204" pitchFamily="18" charset="0"/>
                                </a:rPr>
                                <m:t>𝜃</m:t>
                              </m:r>
                              <m:r>
                                <m:rPr>
                                  <m:nor/>
                                </m:rPr>
                                <a:rPr lang="en-US" altLang="zh-CN" sz="2100" i="1"/>
                                <m:t>−</m:t>
                              </m:r>
                              <m:sSub>
                                <m:sSubPr>
                                  <m:ctrlPr>
                                    <a:rPr lang="zh-CN"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𝑗</m:t>
                                  </m:r>
                                </m:sub>
                              </m:sSub>
                              <m:r>
                                <m:rPr>
                                  <m:sty m:val="p"/>
                                </m:rPr>
                                <a:rPr lang="en-US" altLang="zh-CN" sz="2100">
                                  <a:latin typeface="Cambria Math" panose="02040503050406030204" pitchFamily="18" charset="0"/>
                                </a:rPr>
                                <m:t>sin</m:t>
                              </m:r>
                              <m:r>
                                <a:rPr lang="en-US" altLang="zh-CN" sz="2100" i="1">
                                  <a:latin typeface="Cambria Math" panose="02040503050406030204" pitchFamily="18" charset="0"/>
                                </a:rPr>
                                <m:t>𝜃</m:t>
                              </m:r>
                              <m:r>
                                <a:rPr lang="en-US" altLang="zh-CN" sz="2100">
                                  <a:latin typeface="Cambria Math" panose="02040503050406030204" pitchFamily="18" charset="0"/>
                                </a:rPr>
                                <m:t>+0×</m:t>
                              </m:r>
                              <m:sSub>
                                <m:sSubPr>
                                  <m:ctrlPr>
                                    <a:rPr lang="zh-CN" altLang="zh-CN" sz="2100" i="1">
                                      <a:latin typeface="Cambria Math" panose="02040503050406030204" pitchFamily="18" charset="0"/>
                                    </a:rPr>
                                  </m:ctrlPr>
                                </m:sSubPr>
                                <m:e>
                                  <m:r>
                                    <a:rPr lang="en-US" altLang="zh-CN" sz="2100" i="1">
                                      <a:latin typeface="Cambria Math" panose="02040503050406030204" pitchFamily="18" charset="0"/>
                                    </a:rPr>
                                    <m:t>𝑧</m:t>
                                  </m:r>
                                </m:e>
                                <m:sub>
                                  <m:r>
                                    <a:rPr lang="en-US" altLang="zh-CN" sz="2100" i="1">
                                      <a:latin typeface="Cambria Math" panose="02040503050406030204" pitchFamily="18" charset="0"/>
                                    </a:rPr>
                                    <m:t>𝑗</m:t>
                                  </m:r>
                                </m:sub>
                              </m:sSub>
                            </m:e>
                          </m:mr>
                          <m:mr>
                            <m:e>
                              <m:sSub>
                                <m:sSubPr>
                                  <m:ctrlPr>
                                    <a:rPr lang="zh-CN"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𝑖</m:t>
                                  </m:r>
                                </m:sub>
                              </m:sSub>
                              <m:r>
                                <a:rPr lang="en-US" altLang="zh-CN" sz="2100">
                                  <a:latin typeface="Cambria Math" panose="02040503050406030204" pitchFamily="18" charset="0"/>
                                </a:rPr>
                                <m:t>=</m:t>
                              </m:r>
                              <m:sSub>
                                <m:sSubPr>
                                  <m:ctrlPr>
                                    <a:rPr lang="zh-CN" altLang="zh-CN" sz="2100" i="1">
                                      <a:latin typeface="Cambria Math" panose="02040503050406030204" pitchFamily="18" charset="0"/>
                                    </a:rPr>
                                  </m:ctrlPr>
                                </m:sSubPr>
                                <m:e>
                                  <m:r>
                                    <a:rPr lang="en-US" altLang="zh-CN" sz="2100" i="1">
                                      <a:latin typeface="Cambria Math" panose="02040503050406030204" pitchFamily="18" charset="0"/>
                                    </a:rPr>
                                    <m:t>𝑥</m:t>
                                  </m:r>
                                </m:e>
                                <m:sub>
                                  <m:r>
                                    <a:rPr lang="en-US" altLang="zh-CN" sz="2100" i="1">
                                      <a:latin typeface="Cambria Math" panose="02040503050406030204" pitchFamily="18" charset="0"/>
                                    </a:rPr>
                                    <m:t>𝑗</m:t>
                                  </m:r>
                                </m:sub>
                              </m:sSub>
                              <m:r>
                                <m:rPr>
                                  <m:sty m:val="p"/>
                                </m:rPr>
                                <a:rPr lang="en-US" altLang="zh-CN" sz="2100">
                                  <a:latin typeface="Cambria Math" panose="02040503050406030204" pitchFamily="18" charset="0"/>
                                </a:rPr>
                                <m:t>sin</m:t>
                              </m:r>
                              <m:r>
                                <a:rPr lang="en-US" altLang="zh-CN" sz="2100" i="1">
                                  <a:latin typeface="Cambria Math" panose="02040503050406030204" pitchFamily="18" charset="0"/>
                                </a:rPr>
                                <m:t>𝜃</m:t>
                              </m:r>
                              <m:r>
                                <a:rPr lang="en-US" altLang="zh-CN" sz="2100">
                                  <a:latin typeface="Cambria Math" panose="02040503050406030204" pitchFamily="18" charset="0"/>
                                </a:rPr>
                                <m:t>+</m:t>
                              </m:r>
                              <m:sSub>
                                <m:sSubPr>
                                  <m:ctrlPr>
                                    <a:rPr lang="zh-CN"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𝑗</m:t>
                                  </m:r>
                                </m:sub>
                              </m:sSub>
                              <m:r>
                                <m:rPr>
                                  <m:sty m:val="p"/>
                                </m:rPr>
                                <a:rPr lang="en-US" altLang="zh-CN" sz="2100">
                                  <a:latin typeface="Cambria Math" panose="02040503050406030204" pitchFamily="18" charset="0"/>
                                </a:rPr>
                                <m:t>cos</m:t>
                              </m:r>
                              <m:r>
                                <a:rPr lang="en-US" altLang="zh-CN" sz="2100" i="1">
                                  <a:latin typeface="Cambria Math" panose="02040503050406030204" pitchFamily="18" charset="0"/>
                                </a:rPr>
                                <m:t>𝜃</m:t>
                              </m:r>
                              <m:r>
                                <a:rPr lang="en-US" altLang="zh-CN" sz="2100">
                                  <a:latin typeface="Cambria Math" panose="02040503050406030204" pitchFamily="18" charset="0"/>
                                </a:rPr>
                                <m:t>+0×</m:t>
                              </m:r>
                              <m:sSub>
                                <m:sSubPr>
                                  <m:ctrlPr>
                                    <a:rPr lang="zh-CN" altLang="zh-CN" sz="2100" i="1">
                                      <a:latin typeface="Cambria Math" panose="02040503050406030204" pitchFamily="18" charset="0"/>
                                    </a:rPr>
                                  </m:ctrlPr>
                                </m:sSubPr>
                                <m:e>
                                  <m:r>
                                    <a:rPr lang="en-US" altLang="zh-CN" sz="2100" i="1">
                                      <a:latin typeface="Cambria Math" panose="02040503050406030204" pitchFamily="18" charset="0"/>
                                    </a:rPr>
                                    <m:t>𝑧</m:t>
                                  </m:r>
                                </m:e>
                                <m:sub>
                                  <m:r>
                                    <a:rPr lang="en-US" altLang="zh-CN" sz="2100" i="1">
                                      <a:latin typeface="Cambria Math" panose="02040503050406030204" pitchFamily="18" charset="0"/>
                                    </a:rPr>
                                    <m:t>𝑗</m:t>
                                  </m:r>
                                </m:sub>
                              </m:sSub>
                            </m:e>
                          </m:mr>
                          <m:mr>
                            <m:e>
                              <m:sSub>
                                <m:sSubPr>
                                  <m:ctrlPr>
                                    <a:rPr lang="zh-CN" altLang="zh-CN" sz="2100" i="1">
                                      <a:latin typeface="Cambria Math" panose="02040503050406030204" pitchFamily="18" charset="0"/>
                                    </a:rPr>
                                  </m:ctrlPr>
                                </m:sSubPr>
                                <m:e>
                                  <m:r>
                                    <a:rPr lang="en-US" altLang="zh-CN" sz="2100" i="1">
                                      <a:latin typeface="Cambria Math" panose="02040503050406030204" pitchFamily="18" charset="0"/>
                                    </a:rPr>
                                    <m:t>𝑧</m:t>
                                  </m:r>
                                </m:e>
                                <m:sub>
                                  <m:r>
                                    <a:rPr lang="en-US" altLang="zh-CN" sz="2100" i="1">
                                      <a:latin typeface="Cambria Math" panose="02040503050406030204" pitchFamily="18" charset="0"/>
                                    </a:rPr>
                                    <m:t>𝑖</m:t>
                                  </m:r>
                                </m:sub>
                              </m:sSub>
                              <m:r>
                                <a:rPr lang="en-US" altLang="zh-CN" sz="2100">
                                  <a:latin typeface="Cambria Math" panose="02040503050406030204" pitchFamily="18" charset="0"/>
                                </a:rPr>
                                <m:t>=0×</m:t>
                              </m:r>
                              <m:sSub>
                                <m:sSubPr>
                                  <m:ctrlPr>
                                    <a:rPr lang="zh-CN" altLang="zh-CN" sz="2100" i="1">
                                      <a:latin typeface="Cambria Math" panose="02040503050406030204" pitchFamily="18" charset="0"/>
                                    </a:rPr>
                                  </m:ctrlPr>
                                </m:sSubPr>
                                <m:e>
                                  <m:r>
                                    <a:rPr lang="en-US" altLang="zh-CN" sz="2100" i="1">
                                      <a:latin typeface="Cambria Math" panose="02040503050406030204" pitchFamily="18" charset="0"/>
                                    </a:rPr>
                                    <m:t>𝑥</m:t>
                                  </m:r>
                                </m:e>
                                <m:sub>
                                  <m:r>
                                    <a:rPr lang="en-US" altLang="zh-CN" sz="2100" i="1">
                                      <a:latin typeface="Cambria Math" panose="02040503050406030204" pitchFamily="18" charset="0"/>
                                    </a:rPr>
                                    <m:t>𝑗</m:t>
                                  </m:r>
                                </m:sub>
                              </m:sSub>
                              <m:r>
                                <a:rPr lang="en-US" altLang="zh-CN" sz="2100">
                                  <a:latin typeface="Cambria Math" panose="02040503050406030204" pitchFamily="18" charset="0"/>
                                </a:rPr>
                                <m:t>+0×</m:t>
                              </m:r>
                              <m:sSub>
                                <m:sSubPr>
                                  <m:ctrlPr>
                                    <a:rPr lang="zh-CN"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𝑗</m:t>
                                  </m:r>
                                </m:sub>
                              </m:sSub>
                              <m:r>
                                <a:rPr lang="en-US" altLang="zh-CN" sz="2100">
                                  <a:latin typeface="Cambria Math" panose="02040503050406030204" pitchFamily="18" charset="0"/>
                                </a:rPr>
                                <m:t>+0×</m:t>
                              </m:r>
                              <m:sSub>
                                <m:sSubPr>
                                  <m:ctrlPr>
                                    <a:rPr lang="zh-CN" altLang="zh-CN" sz="2100" i="1">
                                      <a:latin typeface="Cambria Math" panose="02040503050406030204" pitchFamily="18" charset="0"/>
                                    </a:rPr>
                                  </m:ctrlPr>
                                </m:sSubPr>
                                <m:e>
                                  <m:r>
                                    <a:rPr lang="en-US" altLang="zh-CN" sz="2100" i="1">
                                      <a:latin typeface="Cambria Math" panose="02040503050406030204" pitchFamily="18" charset="0"/>
                                    </a:rPr>
                                    <m:t>𝑧</m:t>
                                  </m:r>
                                </m:e>
                                <m:sub>
                                  <m:r>
                                    <a:rPr lang="en-US" altLang="zh-CN" sz="2100" i="1">
                                      <a:latin typeface="Cambria Math" panose="02040503050406030204" pitchFamily="18" charset="0"/>
                                    </a:rPr>
                                    <m:t>𝑗</m:t>
                                  </m:r>
                                </m:sub>
                              </m:sSub>
                            </m:e>
                          </m:mr>
                        </m:m>
                      </m:e>
                    </m:d>
                  </m:oMath>
                </a14:m>
                <a:r>
                  <a:rPr lang="en-US" altLang="zh-CN" sz="2100" dirty="0"/>
                  <a:t>(7</a:t>
                </a:r>
                <a:r>
                  <a:rPr lang="en-US" altLang="zh-CN" sz="2100" i="1" dirty="0"/>
                  <a:t>-</a:t>
                </a:r>
                <a:r>
                  <a:rPr lang="en-US" altLang="zh-CN" sz="2100" dirty="0"/>
                  <a:t>2)</a:t>
                </a:r>
                <a:endParaRPr lang="zh-CN" altLang="zh-CN" sz="2100" dirty="0"/>
              </a:p>
              <a:p>
                <a:pPr>
                  <a:lnSpc>
                    <a:spcPct val="150000"/>
                  </a:lnSpc>
                </a:pPr>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1572819" y="2035093"/>
                <a:ext cx="9703735" cy="3618851"/>
              </a:xfrm>
              <a:prstGeom prst="rect">
                <a:avLst/>
              </a:prstGeom>
              <a:blipFill>
                <a:blip r:embed="rId3"/>
                <a:stretch>
                  <a:fillRect l="-565" r="-691"/>
                </a:stretch>
              </a:blipFill>
            </p:spPr>
            <p:txBody>
              <a:bodyPr/>
              <a:lstStyle/>
              <a:p>
                <a:r>
                  <a:rPr lang="zh-CN" altLang="en-US">
                    <a:noFill/>
                  </a:rPr>
                  <a:t> </a:t>
                </a:r>
              </a:p>
            </p:txBody>
          </p:sp>
        </mc:Fallback>
      </mc:AlternateContent>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工业机器人运动学与力学分析</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4"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1" name="矩形: 圆角 10">
            <a:extLst>
              <a:ext uri="{FF2B5EF4-FFF2-40B4-BE49-F238E27FC236}">
                <a16:creationId xmlns:a16="http://schemas.microsoft.com/office/drawing/2014/main" id="{E951D0B2-A446-4BDF-BAE6-2766C69E0455}"/>
              </a:ext>
            </a:extLst>
          </p:cNvPr>
          <p:cNvSpPr/>
          <p:nvPr/>
        </p:nvSpPr>
        <p:spPr>
          <a:xfrm>
            <a:off x="3693071" y="3760341"/>
            <a:ext cx="4601331" cy="1553459"/>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Tree>
    <p:extLst>
      <p:ext uri="{BB962C8B-B14F-4D97-AF65-F5344CB8AC3E}">
        <p14:creationId xmlns:p14="http://schemas.microsoft.com/office/powerpoint/2010/main" val="157531333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工业机器人运动学与力学分析</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6" name="TextBox 21"/>
          <p:cNvSpPr txBox="1"/>
          <p:nvPr/>
        </p:nvSpPr>
        <p:spPr>
          <a:xfrm>
            <a:off x="5061223" y="6235674"/>
            <a:ext cx="3665207" cy="389505"/>
          </a:xfrm>
          <a:prstGeom prst="rect">
            <a:avLst/>
          </a:prstGeom>
          <a:noFill/>
        </p:spPr>
        <p:txBody>
          <a:bodyPr wrap="square" lIns="96433" tIns="48216" rIns="96433" bIns="48216" rtlCol="0">
            <a:spAutoFit/>
          </a:bodyPr>
          <a:lstStyle/>
          <a:p>
            <a:pPr>
              <a:lnSpc>
                <a:spcPct val="150000"/>
              </a:lnSpc>
            </a:pPr>
            <a:r>
              <a:rPr lang="zh-CN" altLang="en-US" sz="1500" b="1">
                <a:latin typeface="+mn-ea"/>
              </a:rPr>
              <a:t>图</a:t>
            </a:r>
            <a:r>
              <a:rPr lang="en-US" altLang="zh-CN" sz="1500" b="1">
                <a:latin typeface="+mn-ea"/>
              </a:rPr>
              <a:t>7-18</a:t>
            </a:r>
            <a:r>
              <a:rPr lang="zh-CN" altLang="en-US" sz="1500" b="1">
                <a:latin typeface="+mn-ea"/>
              </a:rPr>
              <a:t>　旋转矩阵求取</a:t>
            </a:r>
            <a:endParaRPr lang="en-US" altLang="zh-CN" sz="1500" b="1" dirty="0">
              <a:latin typeface="+mn-ea"/>
            </a:endParaRPr>
          </a:p>
        </p:txBody>
      </p:sp>
      <p:pic>
        <p:nvPicPr>
          <p:cNvPr id="14" name="7z18.jpg" descr="id:2147484514;FounderCES"/>
          <p:cNvPicPr/>
          <p:nvPr/>
        </p:nvPicPr>
        <p:blipFill>
          <a:blip r:embed="rId4">
            <a:clrChange>
              <a:clrFrom>
                <a:srgbClr val="FFFFFF"/>
              </a:clrFrom>
              <a:clrTo>
                <a:srgbClr val="FFFFFF">
                  <a:alpha val="0"/>
                </a:srgbClr>
              </a:clrTo>
            </a:clrChange>
          </a:blip>
          <a:stretch>
            <a:fillRect/>
          </a:stretch>
        </p:blipFill>
        <p:spPr>
          <a:xfrm>
            <a:off x="2599325" y="1721692"/>
            <a:ext cx="7650723" cy="4248003"/>
          </a:xfrm>
          <a:prstGeom prst="rect">
            <a:avLst/>
          </a:prstGeom>
        </p:spPr>
      </p:pic>
    </p:spTree>
    <p:extLst>
      <p:ext uri="{BB962C8B-B14F-4D97-AF65-F5344CB8AC3E}">
        <p14:creationId xmlns:p14="http://schemas.microsoft.com/office/powerpoint/2010/main" val="31276023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604839" y="1554161"/>
            <a:ext cx="9703735" cy="582122"/>
          </a:xfrm>
          <a:prstGeom prst="rect">
            <a:avLst/>
          </a:prstGeom>
          <a:noFill/>
        </p:spPr>
        <p:txBody>
          <a:bodyPr wrap="square" lIns="96433" tIns="48216" rIns="96433" bIns="48216" rtlCol="0">
            <a:spAutoFit/>
          </a:bodyPr>
          <a:lstStyle/>
          <a:p>
            <a:pPr>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写成矩阵形式</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工业机器人运动学与力学分析</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mc:AlternateContent xmlns:mc="http://schemas.openxmlformats.org/markup-compatibility/2006" xmlns:a14="http://schemas.microsoft.com/office/drawing/2010/main">
        <mc:Choice Requires="a14">
          <p:sp>
            <p:nvSpPr>
              <p:cNvPr id="2" name="矩形 1"/>
              <p:cNvSpPr/>
              <p:nvPr/>
            </p:nvSpPr>
            <p:spPr>
              <a:xfrm>
                <a:off x="3325561" y="2849090"/>
                <a:ext cx="4346575" cy="469231"/>
              </a:xfrm>
              <a:prstGeom prst="rect">
                <a:avLst/>
              </a:prstGeom>
            </p:spPr>
            <p:txBody>
              <a:bodyPr wrap="none">
                <a:spAutoFit/>
              </a:bodyPr>
              <a:lstStyle/>
              <a:p>
                <a:pPr indent="266700">
                  <a:lnSpc>
                    <a:spcPts val="1575"/>
                  </a:lnSpc>
                  <a:spcAft>
                    <a:spcPts val="0"/>
                  </a:spcAft>
                </a:pPr>
                <a14:m>
                  <m:oMath xmlns:m="http://schemas.openxmlformats.org/officeDocument/2006/math">
                    <m:d>
                      <m:dPr>
                        <m:begChr m:val="["/>
                        <m:endChr m:val="]"/>
                        <m:ctrlPr>
                          <a:rPr lang="zh-CN" altLang="zh-CN" sz="21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1"/>
                                  <m:mcJc m:val="center"/>
                                </m:mcPr>
                              </m:mc>
                            </m:mcs>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𝑥</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𝑖</m:t>
                                  </m:r>
                                </m:sub>
                              </m:sSub>
                            </m:e>
                          </m:mr>
                          <m:mr>
                            <m:e>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𝑦</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𝑖</m:t>
                                  </m:r>
                                </m:sub>
                              </m:sSub>
                            </m:e>
                          </m:mr>
                          <m:mr>
                            <m:e>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𝑧</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𝑖</m:t>
                                  </m:r>
                                </m:sub>
                              </m:sSub>
                            </m:e>
                          </m:mr>
                        </m:m>
                      </m:e>
                    </m:d>
                  </m:oMath>
                </a14:m>
                <a:r>
                  <a:rPr lang="en-US" altLang="zh-CN" sz="2100" i="1" dirty="0">
                    <a:solidFill>
                      <a:srgbClr val="000000"/>
                    </a:solidFill>
                    <a:effectLst/>
                    <a:latin typeface="NEU-BZ-S92"/>
                    <a:ea typeface="方正书宋_GBK"/>
                    <a:cs typeface="Times New Roman" panose="02020603050405020304" pitchFamily="18" charset="0"/>
                  </a:rPr>
                  <a:t>=</a:t>
                </a:r>
                <a14:m>
                  <m:oMath xmlns:m="http://schemas.openxmlformats.org/officeDocument/2006/math">
                    <m:d>
                      <m:dPr>
                        <m:begChr m:val="["/>
                        <m:endChr m:val="]"/>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mPr>
                          <m:mr>
                            <m:e>
                              <m:r>
                                <m:rPr>
                                  <m:sty m:val="p"/>
                                </m:rPr>
                                <a:rPr lang="en-US" altLang="zh-CN" sz="2100">
                                  <a:solidFill>
                                    <a:srgbClr val="000000"/>
                                  </a:solidFill>
                                  <a:effectLst/>
                                  <a:latin typeface="Cambria Math" panose="02040503050406030204" pitchFamily="18" charset="0"/>
                                  <a:ea typeface="方正书宋_GBK"/>
                                  <a:cs typeface="Times New Roman" panose="02020603050405020304" pitchFamily="18" charset="0"/>
                                </a:rPr>
                                <m:t>cos</m:t>
                              </m:r>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𝜃</m:t>
                              </m:r>
                            </m:e>
                            <m:e>
                              <m:r>
                                <m:rPr>
                                  <m:nor/>
                                </m:rP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m:t>
                              </m:r>
                              <m:r>
                                <m:rPr>
                                  <m:sty m:val="p"/>
                                </m:rPr>
                                <a:rPr lang="en-US" altLang="zh-CN" sz="2100">
                                  <a:solidFill>
                                    <a:srgbClr val="000000"/>
                                  </a:solidFill>
                                  <a:effectLst/>
                                  <a:latin typeface="Cambria Math" panose="02040503050406030204" pitchFamily="18" charset="0"/>
                                  <a:ea typeface="方正书宋_GBK"/>
                                  <a:cs typeface="Times New Roman" panose="02020603050405020304" pitchFamily="18" charset="0"/>
                                </a:rPr>
                                <m:t>sin</m:t>
                              </m:r>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𝜃</m:t>
                              </m:r>
                            </m:e>
                            <m:e>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0</m:t>
                              </m:r>
                            </m:e>
                          </m:mr>
                          <m:mr>
                            <m:e>
                              <m:r>
                                <m:rPr>
                                  <m:sty m:val="p"/>
                                </m:rPr>
                                <a:rPr lang="en-US" altLang="zh-CN" sz="2100">
                                  <a:solidFill>
                                    <a:srgbClr val="000000"/>
                                  </a:solidFill>
                                  <a:effectLst/>
                                  <a:latin typeface="Cambria Math" panose="02040503050406030204" pitchFamily="18" charset="0"/>
                                  <a:ea typeface="方正书宋_GBK"/>
                                  <a:cs typeface="Times New Roman" panose="02020603050405020304" pitchFamily="18" charset="0"/>
                                </a:rPr>
                                <m:t>sin</m:t>
                              </m:r>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𝜃</m:t>
                              </m:r>
                            </m:e>
                            <m:e>
                              <m:r>
                                <m:rPr>
                                  <m:sty m:val="p"/>
                                </m:rPr>
                                <a:rPr lang="en-US" altLang="zh-CN" sz="2100">
                                  <a:solidFill>
                                    <a:srgbClr val="000000"/>
                                  </a:solidFill>
                                  <a:effectLst/>
                                  <a:latin typeface="Cambria Math" panose="02040503050406030204" pitchFamily="18" charset="0"/>
                                  <a:ea typeface="方正书宋_GBK"/>
                                  <a:cs typeface="Times New Roman" panose="02020603050405020304" pitchFamily="18" charset="0"/>
                                </a:rPr>
                                <m:t>cos</m:t>
                              </m:r>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𝜃</m:t>
                              </m:r>
                            </m:e>
                            <m:e>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0</m:t>
                              </m:r>
                            </m:e>
                          </m:mr>
                          <m:mr>
                            <m:e>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0</m:t>
                              </m:r>
                            </m:e>
                            <m:e>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0</m:t>
                              </m:r>
                            </m:e>
                            <m:e>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1</m:t>
                              </m:r>
                            </m:e>
                          </m:mr>
                        </m:m>
                      </m:e>
                    </m:d>
                    <m:d>
                      <m:dPr>
                        <m:begChr m:val="["/>
                        <m:endChr m:val="]"/>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1"/>
                                  <m:mcJc m:val="center"/>
                                </m:mcPr>
                              </m:mc>
                            </m:mcs>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𝑥</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𝑗</m:t>
                                  </m:r>
                                </m:sub>
                              </m:sSub>
                            </m:e>
                          </m:mr>
                          <m:mr>
                            <m:e>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𝑦</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𝑗</m:t>
                                  </m:r>
                                </m:sub>
                              </m:sSub>
                            </m:e>
                          </m:mr>
                          <m:mr>
                            <m:e>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𝑧</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𝑗</m:t>
                                  </m:r>
                                </m:sub>
                              </m:sSub>
                            </m:e>
                          </m:mr>
                        </m:m>
                      </m:e>
                    </m:d>
                  </m:oMath>
                </a14:m>
                <a:r>
                  <a:rPr lang="en-US" altLang="zh-CN" sz="2100" dirty="0">
                    <a:solidFill>
                      <a:srgbClr val="000000"/>
                    </a:solidFill>
                    <a:effectLst/>
                    <a:latin typeface="方正书宋_GBK"/>
                    <a:ea typeface="方正书宋_GBK"/>
                    <a:cs typeface="Times New Roman" panose="02020603050405020304" pitchFamily="18" charset="0"/>
                  </a:rPr>
                  <a:t>(</a:t>
                </a:r>
                <a:r>
                  <a:rPr lang="en-US" altLang="zh-CN" sz="2100" dirty="0">
                    <a:solidFill>
                      <a:srgbClr val="000000"/>
                    </a:solidFill>
                    <a:effectLst/>
                    <a:latin typeface="NEU-BZ-S92"/>
                    <a:ea typeface="方正书宋_GBK"/>
                    <a:cs typeface="Times New Roman" panose="02020603050405020304" pitchFamily="18" charset="0"/>
                  </a:rPr>
                  <a:t>7</a:t>
                </a:r>
                <a:r>
                  <a:rPr lang="en-US" altLang="zh-CN" sz="2100" i="1" dirty="0">
                    <a:solidFill>
                      <a:srgbClr val="000000"/>
                    </a:solidFill>
                    <a:effectLst/>
                    <a:latin typeface="NEU-BZ-S92"/>
                    <a:ea typeface="方正书宋_GBK"/>
                    <a:cs typeface="Times New Roman" panose="02020603050405020304" pitchFamily="18" charset="0"/>
                  </a:rPr>
                  <a:t>-</a:t>
                </a:r>
                <a:r>
                  <a:rPr lang="en-US" altLang="zh-CN" sz="2100" dirty="0">
                    <a:solidFill>
                      <a:srgbClr val="000000"/>
                    </a:solidFill>
                    <a:effectLst/>
                    <a:latin typeface="NEU-BZ-S92"/>
                    <a:ea typeface="方正书宋_GBK"/>
                    <a:cs typeface="Times New Roman" panose="02020603050405020304" pitchFamily="18" charset="0"/>
                  </a:rPr>
                  <a:t>3</a:t>
                </a:r>
                <a:r>
                  <a:rPr lang="en-US" altLang="zh-CN" sz="2100" dirty="0">
                    <a:solidFill>
                      <a:srgbClr val="000000"/>
                    </a:solidFill>
                    <a:effectLst/>
                    <a:latin typeface="方正书宋_GBK"/>
                    <a:ea typeface="方正书宋_GBK"/>
                    <a:cs typeface="Times New Roman" panose="02020603050405020304" pitchFamily="18" charset="0"/>
                  </a:rPr>
                  <a:t>)</a:t>
                </a:r>
                <a:endParaRPr lang="zh-CN" altLang="zh-CN" sz="2100" dirty="0">
                  <a:solidFill>
                    <a:srgbClr val="000000"/>
                  </a:solidFill>
                  <a:effectLst/>
                  <a:latin typeface="NEU-BZ-S92"/>
                  <a:ea typeface="方正书宋_GBK"/>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3325561" y="2849090"/>
                <a:ext cx="4346575" cy="469231"/>
              </a:xfrm>
              <a:prstGeom prst="rect">
                <a:avLst/>
              </a:prstGeom>
              <a:blipFill>
                <a:blip r:embed="rId4"/>
                <a:stretch>
                  <a:fillRect t="-92208"/>
                </a:stretch>
              </a:blipFill>
            </p:spPr>
            <p:txBody>
              <a:bodyPr/>
              <a:lstStyle/>
              <a:p>
                <a:r>
                  <a:rPr lang="zh-CN" altLang="en-US">
                    <a:noFill/>
                  </a:rPr>
                  <a:t> </a:t>
                </a:r>
              </a:p>
            </p:txBody>
          </p:sp>
        </mc:Fallback>
      </mc:AlternateContent>
      <p:sp>
        <p:nvSpPr>
          <p:cNvPr id="12" name="TextBox 17"/>
          <p:cNvSpPr txBox="1"/>
          <p:nvPr/>
        </p:nvSpPr>
        <p:spPr>
          <a:xfrm>
            <a:off x="1492843" y="3614757"/>
            <a:ext cx="9703735" cy="582122"/>
          </a:xfrm>
          <a:prstGeom prst="rect">
            <a:avLst/>
          </a:prstGeom>
          <a:noFill/>
        </p:spPr>
        <p:txBody>
          <a:bodyPr wrap="square" lIns="96433" tIns="48216" rIns="96433" bIns="48216" rtlCol="0">
            <a:spAutoFit/>
          </a:bodyPr>
          <a:lstStyle/>
          <a:p>
            <a:pPr>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写成矢量形式</a:t>
            </a:r>
          </a:p>
        </p:txBody>
      </p:sp>
      <mc:AlternateContent xmlns:mc="http://schemas.openxmlformats.org/markup-compatibility/2006" xmlns:a14="http://schemas.microsoft.com/office/drawing/2010/main">
        <mc:Choice Requires="a14">
          <p:sp>
            <p:nvSpPr>
              <p:cNvPr id="4" name="矩形 3"/>
              <p:cNvSpPr/>
              <p:nvPr/>
            </p:nvSpPr>
            <p:spPr>
              <a:xfrm>
                <a:off x="3507195" y="4495751"/>
                <a:ext cx="1974067" cy="344710"/>
              </a:xfrm>
              <a:prstGeom prst="rect">
                <a:avLst/>
              </a:prstGeom>
            </p:spPr>
            <p:txBody>
              <a:bodyPr wrap="none">
                <a:spAutoFit/>
              </a:bodyPr>
              <a:lstStyle/>
              <a:p>
                <a:pPr indent="266700">
                  <a:lnSpc>
                    <a:spcPts val="1575"/>
                  </a:lnSpc>
                  <a:spcAft>
                    <a:spcPts val="0"/>
                  </a:spcAft>
                </a:pPr>
                <a:r>
                  <a:rPr lang="en-US" altLang="zh-CN" sz="2100" i="1" dirty="0" err="1">
                    <a:solidFill>
                      <a:srgbClr val="000000"/>
                    </a:solidFill>
                    <a:latin typeface="NEU-BZ-S92"/>
                    <a:ea typeface="方正书宋_GBK"/>
                    <a:cs typeface="Times New Roman" panose="02020603050405020304" pitchFamily="18" charset="0"/>
                  </a:rPr>
                  <a:t>γ</a:t>
                </a:r>
                <a:r>
                  <a:rPr lang="en-US" altLang="zh-CN" sz="2100" i="1" baseline="-25000" dirty="0" err="1">
                    <a:solidFill>
                      <a:srgbClr val="000000"/>
                    </a:solidFill>
                    <a:effectLst/>
                    <a:latin typeface="NEU-BZ-S92"/>
                    <a:ea typeface="方正书宋_GBK"/>
                    <a:cs typeface="Times New Roman" panose="02020603050405020304" pitchFamily="18" charset="0"/>
                  </a:rPr>
                  <a:t>i</a:t>
                </a:r>
                <a:r>
                  <a:rPr lang="en-US" altLang="zh-CN" sz="2100" i="1" dirty="0">
                    <a:solidFill>
                      <a:srgbClr val="000000"/>
                    </a:solidFill>
                    <a:effectLst/>
                    <a:latin typeface="NEU-BZ-S92"/>
                    <a:ea typeface="方正书宋_GBK"/>
                    <a:cs typeface="Times New Roman" panose="02020603050405020304" pitchFamily="18" charset="0"/>
                  </a:rPr>
                  <a:t>=</a:t>
                </a:r>
                <a:r>
                  <a:rPr lang="en-US" altLang="zh-CN" sz="2100" dirty="0">
                    <a:solidFill>
                      <a:srgbClr val="000000"/>
                    </a:solidFill>
                    <a:effectLst/>
                    <a:latin typeface="方正书宋_GBK"/>
                    <a:ea typeface="方正书宋_GBK"/>
                    <a:cs typeface="Times New Roman" panose="02020603050405020304" pitchFamily="18" charset="0"/>
                  </a:rPr>
                  <a:t>[</a:t>
                </a:r>
                <a14:m>
                  <m:oMath xmlns:m="http://schemas.openxmlformats.org/officeDocument/2006/math">
                    <m:sSubSup>
                      <m:sSubSup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100" b="0" i="1">
                            <a:solidFill>
                              <a:srgbClr val="000000"/>
                            </a:solidFill>
                            <a:effectLst/>
                            <a:latin typeface="Cambria Math" panose="02040503050406030204" pitchFamily="18" charset="0"/>
                            <a:ea typeface="方正书宋_GBK"/>
                            <a:cs typeface="Times New Roman" panose="02020603050405020304" pitchFamily="18" charset="0"/>
                          </a:rPr>
                          <m:t>𝑅</m:t>
                        </m:r>
                      </m:e>
                      <m:sub>
                        <m:r>
                          <a:rPr lang="en-US" altLang="zh-CN" sz="2100" b="0" i="1">
                            <a:solidFill>
                              <a:srgbClr val="000000"/>
                            </a:solidFill>
                            <a:effectLst/>
                            <a:latin typeface="Cambria Math" panose="02040503050406030204" pitchFamily="18" charset="0"/>
                            <a:ea typeface="方正书宋_GBK"/>
                            <a:cs typeface="Times New Roman" panose="02020603050405020304" pitchFamily="18" charset="0"/>
                          </a:rPr>
                          <m:t>𝑖𝑗</m:t>
                        </m:r>
                      </m:sub>
                      <m:sup>
                        <m:r>
                          <a:rPr lang="en-US" altLang="zh-CN" sz="2100" b="0" i="1">
                            <a:solidFill>
                              <a:srgbClr val="000000"/>
                            </a:solidFill>
                            <a:effectLst/>
                            <a:latin typeface="Cambria Math" panose="02040503050406030204" pitchFamily="18" charset="0"/>
                            <a:ea typeface="方正书宋_GBK"/>
                            <a:cs typeface="Times New Roman" panose="02020603050405020304" pitchFamily="18" charset="0"/>
                          </a:rPr>
                          <m:t>𝜃</m:t>
                        </m:r>
                      </m:sup>
                    </m:sSubSup>
                  </m:oMath>
                </a14:m>
                <a:r>
                  <a:rPr lang="en-US" altLang="zh-CN" sz="2100" dirty="0">
                    <a:solidFill>
                      <a:srgbClr val="000000"/>
                    </a:solidFill>
                    <a:effectLst/>
                    <a:latin typeface="方正书宋_GBK"/>
                    <a:ea typeface="方正书宋_GBK"/>
                    <a:cs typeface="Times New Roman" panose="02020603050405020304" pitchFamily="18" charset="0"/>
                  </a:rPr>
                  <a:t>]</a:t>
                </a:r>
                <a:r>
                  <a:rPr lang="en-US" altLang="zh-CN" sz="2100" i="1" dirty="0" err="1">
                    <a:solidFill>
                      <a:srgbClr val="000000"/>
                    </a:solidFill>
                    <a:effectLst/>
                    <a:latin typeface="NEU-BZ-S92"/>
                    <a:ea typeface="方正书宋_GBK"/>
                    <a:cs typeface="Times New Roman" panose="02020603050405020304" pitchFamily="18" charset="0"/>
                  </a:rPr>
                  <a:t>γ</a:t>
                </a:r>
                <a:r>
                  <a:rPr lang="en-US" altLang="zh-CN" sz="2100" i="1" baseline="-25000" dirty="0" err="1">
                    <a:solidFill>
                      <a:srgbClr val="000000"/>
                    </a:solidFill>
                    <a:effectLst/>
                    <a:latin typeface="NEU-BZ-S92"/>
                    <a:ea typeface="方正书宋_GBK"/>
                    <a:cs typeface="Times New Roman" panose="02020603050405020304" pitchFamily="18" charset="0"/>
                  </a:rPr>
                  <a:t>j</a:t>
                </a:r>
                <a:r>
                  <a:rPr lang="en-US" altLang="zh-CN" sz="2100" dirty="0">
                    <a:solidFill>
                      <a:srgbClr val="000000"/>
                    </a:solidFill>
                    <a:effectLst/>
                    <a:latin typeface="方正书宋_GBK"/>
                    <a:ea typeface="方正书宋_GBK"/>
                    <a:cs typeface="Times New Roman" panose="02020603050405020304" pitchFamily="18" charset="0"/>
                  </a:rPr>
                  <a:t>(</a:t>
                </a:r>
                <a:r>
                  <a:rPr lang="en-US" altLang="zh-CN" sz="2100" dirty="0">
                    <a:solidFill>
                      <a:srgbClr val="000000"/>
                    </a:solidFill>
                    <a:effectLst/>
                    <a:latin typeface="NEU-BZ-S92"/>
                    <a:ea typeface="方正书宋_GBK"/>
                    <a:cs typeface="Times New Roman" panose="02020603050405020304" pitchFamily="18" charset="0"/>
                  </a:rPr>
                  <a:t>7</a:t>
                </a:r>
                <a:r>
                  <a:rPr lang="en-US" altLang="zh-CN" sz="2100" i="1" dirty="0">
                    <a:solidFill>
                      <a:srgbClr val="000000"/>
                    </a:solidFill>
                    <a:effectLst/>
                    <a:latin typeface="NEU-BZ-S92"/>
                    <a:ea typeface="方正书宋_GBK"/>
                    <a:cs typeface="Times New Roman" panose="02020603050405020304" pitchFamily="18" charset="0"/>
                  </a:rPr>
                  <a:t>-</a:t>
                </a:r>
                <a:r>
                  <a:rPr lang="en-US" altLang="zh-CN" sz="2100" dirty="0">
                    <a:solidFill>
                      <a:srgbClr val="000000"/>
                    </a:solidFill>
                    <a:effectLst/>
                    <a:latin typeface="NEU-BZ-S92"/>
                    <a:ea typeface="方正书宋_GBK"/>
                    <a:cs typeface="Times New Roman" panose="02020603050405020304" pitchFamily="18" charset="0"/>
                  </a:rPr>
                  <a:t>4</a:t>
                </a:r>
                <a:r>
                  <a:rPr lang="en-US" altLang="zh-CN" sz="2100" dirty="0">
                    <a:solidFill>
                      <a:srgbClr val="000000"/>
                    </a:solidFill>
                    <a:effectLst/>
                    <a:latin typeface="方正书宋_GBK"/>
                    <a:ea typeface="方正书宋_GBK"/>
                    <a:cs typeface="Times New Roman" panose="02020603050405020304" pitchFamily="18" charset="0"/>
                  </a:rPr>
                  <a:t>)</a:t>
                </a:r>
                <a:endParaRPr lang="zh-CN" altLang="zh-CN" sz="2100" dirty="0">
                  <a:solidFill>
                    <a:srgbClr val="000000"/>
                  </a:solidFill>
                  <a:effectLst/>
                  <a:latin typeface="NEU-BZ-S92"/>
                  <a:ea typeface="方正书宋_GBK"/>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3507195" y="4495751"/>
                <a:ext cx="1974067" cy="344710"/>
              </a:xfrm>
              <a:prstGeom prst="rect">
                <a:avLst/>
              </a:prstGeom>
              <a:blipFill rotWithShape="1">
                <a:blip r:embed="rId5"/>
                <a:stretch>
                  <a:fillRect t="-49123" r="-34877" b="-140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TextBox 17"/>
              <p:cNvSpPr txBox="1"/>
              <p:nvPr/>
            </p:nvSpPr>
            <p:spPr>
              <a:xfrm>
                <a:off x="1474191" y="5048098"/>
                <a:ext cx="9703735" cy="1169334"/>
              </a:xfrm>
              <a:prstGeom prst="rect">
                <a:avLst/>
              </a:prstGeom>
              <a:noFill/>
            </p:spPr>
            <p:txBody>
              <a:bodyPr wrap="square" lIns="96433" tIns="48216" rIns="96433" bIns="48216" rtlCol="0">
                <a:spAutoFit/>
              </a:bodyPr>
              <a:lstStyle/>
              <a:p>
                <a:pPr>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式中</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err="1">
                    <a:latin typeface="Times New Roman" panose="02020603050405020304" pitchFamily="18" charset="0"/>
                    <a:ea typeface="微软雅黑" panose="020B0503020204020204" pitchFamily="34" charset="-122"/>
                    <a:cs typeface="Times New Roman" panose="02020603050405020304" pitchFamily="18" charset="0"/>
                  </a:rPr>
                  <a:t>γ</a:t>
                </a:r>
                <a:r>
                  <a:rPr lang="en-US" altLang="zh-CN" sz="2100" i="1" baseline="-25000" dirty="0" err="1">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为矢量</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OP</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在坐标系中的坐标列阵</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err="1">
                    <a:latin typeface="Times New Roman" panose="02020603050405020304" pitchFamily="18" charset="0"/>
                    <a:ea typeface="微软雅黑" panose="020B0503020204020204" pitchFamily="34" charset="-122"/>
                    <a:cs typeface="Times New Roman" panose="02020603050405020304" pitchFamily="18" charset="0"/>
                  </a:rPr>
                  <a:t>γ</a:t>
                </a:r>
                <a:r>
                  <a:rPr lang="en-US" altLang="zh-CN" sz="2100" i="1" baseline="-25000" dirty="0" err="1">
                    <a:latin typeface="Times New Roman" panose="02020603050405020304" pitchFamily="18" charset="0"/>
                    <a:ea typeface="微软雅黑" panose="020B0503020204020204" pitchFamily="34" charset="-122"/>
                    <a:cs typeface="Times New Roman" panose="02020603050405020304" pitchFamily="18" charset="0"/>
                  </a:rPr>
                  <a:t>j</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为矢量</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OP</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2100" i="1" dirty="0" err="1">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100" i="1" baseline="-25000" dirty="0" err="1">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100" i="1" dirty="0" err="1">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2100" i="1" baseline="-25000" dirty="0" err="1">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100" i="1" dirty="0" err="1">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2100" i="1" baseline="-25000" dirty="0" err="1">
                    <a:latin typeface="Times New Roman" panose="02020603050405020304" pitchFamily="18" charset="0"/>
                    <a:ea typeface="微软雅黑" panose="020B0503020204020204" pitchFamily="34" charset="-122"/>
                    <a:cs typeface="Times New Roman" panose="02020603050405020304" pitchFamily="18" charset="0"/>
                  </a:rPr>
                  <a:t>j</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坐标系中的坐标列阵</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dirty="0">
                    <a:solidFill>
                      <a:srgbClr val="000000"/>
                    </a:solidFill>
                    <a:latin typeface="方正书宋_GBK"/>
                    <a:ea typeface="方正书宋_GBK"/>
                    <a:cs typeface="Times New Roman" panose="02020603050405020304" pitchFamily="18" charset="0"/>
                  </a:rPr>
                  <a:t>[</a:t>
                </a:r>
                <a14:m>
                  <m:oMath xmlns:m="http://schemas.openxmlformats.org/officeDocument/2006/math">
                    <m:sSubSup>
                      <m:sSubSupPr>
                        <m:ctrlPr>
                          <a:rPr lang="zh-CN" altLang="zh-CN" sz="21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100" b="0" i="1">
                            <a:solidFill>
                              <a:srgbClr val="000000"/>
                            </a:solidFill>
                            <a:latin typeface="Cambria Math" panose="02040503050406030204" pitchFamily="18" charset="0"/>
                            <a:ea typeface="方正书宋_GBK"/>
                            <a:cs typeface="Times New Roman" panose="02020603050405020304" pitchFamily="18" charset="0"/>
                          </a:rPr>
                          <m:t>𝑅</m:t>
                        </m:r>
                      </m:e>
                      <m:sub>
                        <m:r>
                          <a:rPr lang="en-US" altLang="zh-CN" sz="2100" b="0" i="1">
                            <a:solidFill>
                              <a:srgbClr val="000000"/>
                            </a:solidFill>
                            <a:latin typeface="Cambria Math" panose="02040503050406030204" pitchFamily="18" charset="0"/>
                            <a:ea typeface="方正书宋_GBK"/>
                            <a:cs typeface="Times New Roman" panose="02020603050405020304" pitchFamily="18" charset="0"/>
                          </a:rPr>
                          <m:t>𝑖𝑗</m:t>
                        </m:r>
                      </m:sub>
                      <m:sup>
                        <m:r>
                          <a:rPr lang="en-US" altLang="zh-CN" sz="2100" b="0" i="1">
                            <a:solidFill>
                              <a:srgbClr val="000000"/>
                            </a:solidFill>
                            <a:latin typeface="Cambria Math" panose="02040503050406030204" pitchFamily="18" charset="0"/>
                            <a:ea typeface="方正书宋_GBK"/>
                            <a:cs typeface="Times New Roman" panose="02020603050405020304" pitchFamily="18" charset="0"/>
                          </a:rPr>
                          <m:t>𝜃</m:t>
                        </m:r>
                      </m:sup>
                    </m:sSubSup>
                  </m:oMath>
                </a14:m>
                <a:r>
                  <a:rPr lang="en-US" altLang="zh-CN" sz="2100" dirty="0">
                    <a:solidFill>
                      <a:srgbClr val="000000"/>
                    </a:solidFill>
                    <a:latin typeface="方正书宋_GBK"/>
                    <a:ea typeface="方正书宋_GBK"/>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为坐标系</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j</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变换到坐标系</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的旋转矩阵。</a:t>
                </a:r>
              </a:p>
            </p:txBody>
          </p:sp>
        </mc:Choice>
        <mc:Fallback xmlns="">
          <p:sp>
            <p:nvSpPr>
              <p:cNvPr id="19" name="TextBox 17"/>
              <p:cNvSpPr txBox="1">
                <a:spLocks noRot="1" noChangeAspect="1" noMove="1" noResize="1" noEditPoints="1" noAdjustHandles="1" noChangeArrowheads="1" noChangeShapeType="1" noTextEdit="1"/>
              </p:cNvSpPr>
              <p:nvPr/>
            </p:nvSpPr>
            <p:spPr>
              <a:xfrm>
                <a:off x="1474191" y="5048098"/>
                <a:ext cx="9703735" cy="1169334"/>
              </a:xfrm>
              <a:prstGeom prst="rect">
                <a:avLst/>
              </a:prstGeom>
              <a:blipFill>
                <a:blip r:embed="rId6"/>
                <a:stretch>
                  <a:fillRect l="-691" b="-2083"/>
                </a:stretch>
              </a:blipFill>
            </p:spPr>
            <p:txBody>
              <a:bodyPr/>
              <a:lstStyle/>
              <a:p>
                <a:r>
                  <a:rPr lang="zh-CN" altLang="en-US">
                    <a:noFill/>
                  </a:rPr>
                  <a:t> </a:t>
                </a:r>
              </a:p>
            </p:txBody>
          </p:sp>
        </mc:Fallback>
      </mc:AlternateContent>
      <p:sp>
        <p:nvSpPr>
          <p:cNvPr id="22" name="矩形: 圆角 21">
            <a:extLst>
              <a:ext uri="{FF2B5EF4-FFF2-40B4-BE49-F238E27FC236}">
                <a16:creationId xmlns:a16="http://schemas.microsoft.com/office/drawing/2014/main" id="{8240EE8F-6CDD-4C74-AB63-ED77B4F2C1C0}"/>
              </a:ext>
            </a:extLst>
          </p:cNvPr>
          <p:cNvSpPr/>
          <p:nvPr/>
        </p:nvSpPr>
        <p:spPr>
          <a:xfrm>
            <a:off x="3293042" y="2136283"/>
            <a:ext cx="4313121" cy="1419647"/>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17FED92D-0F39-4A1F-8195-ECF44A59CDA1}"/>
              </a:ext>
            </a:extLst>
          </p:cNvPr>
          <p:cNvSpPr/>
          <p:nvPr/>
        </p:nvSpPr>
        <p:spPr>
          <a:xfrm>
            <a:off x="3609054" y="4215586"/>
            <a:ext cx="3108353" cy="864023"/>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Tree>
    <p:extLst>
      <p:ext uri="{BB962C8B-B14F-4D97-AF65-F5344CB8AC3E}">
        <p14:creationId xmlns:p14="http://schemas.microsoft.com/office/powerpoint/2010/main" val="69612783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 name="TextBox 17"/>
              <p:cNvSpPr txBox="1"/>
              <p:nvPr/>
            </p:nvSpPr>
            <p:spPr>
              <a:xfrm>
                <a:off x="1572819" y="1628916"/>
                <a:ext cx="9703735" cy="1358296"/>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方阵</a:t>
                </a:r>
                <a:r>
                  <a:rPr lang="en-US" altLang="zh-CN" sz="2400" dirty="0"/>
                  <a:t>[</a:t>
                </a:r>
                <a14:m>
                  <m:oMath xmlns:m="http://schemas.openxmlformats.org/officeDocument/2006/math">
                    <m:sSubSup>
                      <m:sSubSupPr>
                        <m:ctrlPr>
                          <a:rPr lang="zh-CN" altLang="zh-CN" sz="3200" i="1">
                            <a:latin typeface="Cambria Math" panose="02040503050406030204" pitchFamily="18" charset="0"/>
                          </a:rPr>
                        </m:ctrlPr>
                      </m:sSubSupPr>
                      <m:e>
                        <m:r>
                          <a:rPr lang="en-US" altLang="zh-CN" sz="2400" i="1">
                            <a:latin typeface="Cambria Math" panose="02040503050406030204" pitchFamily="18" charset="0"/>
                          </a:rPr>
                          <m:t>𝑅</m:t>
                        </m:r>
                      </m:e>
                      <m:sub>
                        <m:r>
                          <a:rPr lang="en-US" altLang="zh-CN" sz="2400" i="1">
                            <a:latin typeface="Cambria Math" panose="02040503050406030204" pitchFamily="18" charset="0"/>
                          </a:rPr>
                          <m:t>𝑖𝑗</m:t>
                        </m:r>
                      </m:sub>
                      <m:sup>
                        <m:r>
                          <a:rPr lang="en-US" altLang="zh-CN" sz="2400" i="1">
                            <a:latin typeface="Cambria Math" panose="02040503050406030204" pitchFamily="18" charset="0"/>
                          </a:rPr>
                          <m:t>𝜃</m:t>
                        </m:r>
                      </m:sup>
                    </m:sSubSup>
                  </m:oMath>
                </a14:m>
                <a:r>
                  <a:rPr lang="en-US" altLang="zh-CN" sz="2400" dirty="0"/>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就是</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j</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坐标系各相应坐标轴夹角的余弦</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如表</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7-1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表</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7-1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　坐标变换关系表</a:t>
                </a:r>
              </a:p>
            </p:txBody>
          </p:sp>
        </mc:Choice>
        <mc:Fallback xmlns="">
          <p:sp>
            <p:nvSpPr>
              <p:cNvPr id="18" name="TextBox 17"/>
              <p:cNvSpPr txBox="1">
                <a:spLocks noRot="1" noChangeAspect="1" noMove="1" noResize="1" noEditPoints="1" noAdjustHandles="1" noChangeArrowheads="1" noChangeShapeType="1" noTextEdit="1"/>
              </p:cNvSpPr>
              <p:nvPr/>
            </p:nvSpPr>
            <p:spPr>
              <a:xfrm>
                <a:off x="1572819" y="1628916"/>
                <a:ext cx="9703735" cy="1358296"/>
              </a:xfrm>
              <a:prstGeom prst="rect">
                <a:avLst/>
              </a:prstGeom>
              <a:blipFill>
                <a:blip r:embed="rId3"/>
                <a:stretch>
                  <a:fillRect b="-3587"/>
                </a:stretch>
              </a:blipFill>
            </p:spPr>
            <p:txBody>
              <a:bodyPr/>
              <a:lstStyle/>
              <a:p>
                <a:r>
                  <a:rPr lang="zh-CN" altLang="en-US">
                    <a:noFill/>
                  </a:rPr>
                  <a:t> </a:t>
                </a:r>
              </a:p>
            </p:txBody>
          </p:sp>
        </mc:Fallback>
      </mc:AlternateContent>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工业机器人运动学与力学分析</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4"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graphicFrame>
        <p:nvGraphicFramePr>
          <p:cNvPr id="2" name="表格 1"/>
          <p:cNvGraphicFramePr>
            <a:graphicFrameLocks noGrp="1"/>
          </p:cNvGraphicFramePr>
          <p:nvPr>
            <p:extLst>
              <p:ext uri="{D42A27DB-BD31-4B8C-83A1-F6EECF244321}">
                <p14:modId xmlns:p14="http://schemas.microsoft.com/office/powerpoint/2010/main" val="3247918055"/>
              </p:ext>
            </p:extLst>
          </p:nvPr>
        </p:nvGraphicFramePr>
        <p:xfrm>
          <a:off x="951682" y="3311191"/>
          <a:ext cx="11090274" cy="2973848"/>
        </p:xfrm>
        <a:graphic>
          <a:graphicData uri="http://schemas.openxmlformats.org/drawingml/2006/table">
            <a:tbl>
              <a:tblPr firstRow="1" firstCol="1" bandRow="1">
                <a:tableStyleId>{5C22544A-7EE6-4342-B048-85BDC9FD1C3A}</a:tableStyleId>
              </a:tblPr>
              <a:tblGrid>
                <a:gridCol w="2748781">
                  <a:extLst>
                    <a:ext uri="{9D8B030D-6E8A-4147-A177-3AD203B41FA5}">
                      <a16:colId xmlns:a16="http://schemas.microsoft.com/office/drawing/2014/main" val="4089228932"/>
                    </a:ext>
                  </a:extLst>
                </a:gridCol>
                <a:gridCol w="2748781">
                  <a:extLst>
                    <a:ext uri="{9D8B030D-6E8A-4147-A177-3AD203B41FA5}">
                      <a16:colId xmlns:a16="http://schemas.microsoft.com/office/drawing/2014/main" val="1331012417"/>
                    </a:ext>
                  </a:extLst>
                </a:gridCol>
                <a:gridCol w="2748781">
                  <a:extLst>
                    <a:ext uri="{9D8B030D-6E8A-4147-A177-3AD203B41FA5}">
                      <a16:colId xmlns:a16="http://schemas.microsoft.com/office/drawing/2014/main" val="1831361565"/>
                    </a:ext>
                  </a:extLst>
                </a:gridCol>
                <a:gridCol w="2843931">
                  <a:extLst>
                    <a:ext uri="{9D8B030D-6E8A-4147-A177-3AD203B41FA5}">
                      <a16:colId xmlns:a16="http://schemas.microsoft.com/office/drawing/2014/main" val="2213073978"/>
                    </a:ext>
                  </a:extLst>
                </a:gridCol>
              </a:tblGrid>
              <a:tr h="795146">
                <a:tc>
                  <a:txBody>
                    <a:bodyPr/>
                    <a:lstStyle/>
                    <a:p>
                      <a:pPr algn="ctr">
                        <a:lnSpc>
                          <a:spcPts val="1200"/>
                        </a:lnSpc>
                        <a:spcAft>
                          <a:spcPts val="0"/>
                        </a:spcAft>
                      </a:pPr>
                      <a:r>
                        <a:rPr lang="en-US" sz="2100" dirty="0">
                          <a:effectLst/>
                        </a:rPr>
                        <a:t> </a:t>
                      </a:r>
                      <a:endParaRPr lang="zh-CN" sz="2100" dirty="0">
                        <a:solidFill>
                          <a:srgbClr val="000000"/>
                        </a:solidFill>
                        <a:effectLst/>
                        <a:latin typeface="NEU-BZ-S92"/>
                        <a:ea typeface="方正书宋_GBK"/>
                        <a:cs typeface="Times New Roman" panose="02020603050405020304" pitchFamily="18" charset="0"/>
                      </a:endParaRPr>
                    </a:p>
                  </a:txBody>
                  <a:tcPr marL="0" marR="0" marT="0" marB="0" anchor="ctr"/>
                </a:tc>
                <a:tc>
                  <a:txBody>
                    <a:bodyPr/>
                    <a:lstStyle/>
                    <a:p>
                      <a:pPr algn="ctr">
                        <a:lnSpc>
                          <a:spcPts val="1200"/>
                        </a:lnSpc>
                        <a:spcAft>
                          <a:spcPts val="0"/>
                        </a:spcAft>
                      </a:pPr>
                      <a:r>
                        <a:rPr lang="en-US" sz="2100">
                          <a:effectLst/>
                        </a:rPr>
                        <a:t>x</a:t>
                      </a:r>
                      <a:r>
                        <a:rPr lang="en-US" sz="2100" baseline="-25000">
                          <a:effectLst/>
                        </a:rPr>
                        <a:t>j</a:t>
                      </a:r>
                      <a:endParaRPr lang="zh-CN" sz="2100">
                        <a:solidFill>
                          <a:srgbClr val="000000"/>
                        </a:solidFill>
                        <a:effectLst/>
                        <a:latin typeface="NEU-BZ-S92"/>
                        <a:ea typeface="方正书宋_GBK"/>
                        <a:cs typeface="Times New Roman" panose="02020603050405020304" pitchFamily="18" charset="0"/>
                      </a:endParaRPr>
                    </a:p>
                  </a:txBody>
                  <a:tcPr marL="0" marR="0" marT="0" marB="0" anchor="ctr"/>
                </a:tc>
                <a:tc>
                  <a:txBody>
                    <a:bodyPr/>
                    <a:lstStyle/>
                    <a:p>
                      <a:pPr algn="ctr">
                        <a:lnSpc>
                          <a:spcPts val="1200"/>
                        </a:lnSpc>
                        <a:spcAft>
                          <a:spcPts val="0"/>
                        </a:spcAft>
                      </a:pPr>
                      <a:r>
                        <a:rPr lang="en-US" sz="2100" dirty="0" err="1">
                          <a:effectLst/>
                        </a:rPr>
                        <a:t>y</a:t>
                      </a:r>
                      <a:r>
                        <a:rPr lang="en-US" sz="2100" baseline="-25000" dirty="0" err="1">
                          <a:effectLst/>
                        </a:rPr>
                        <a:t>j</a:t>
                      </a:r>
                      <a:endParaRPr lang="zh-CN" sz="2100" dirty="0">
                        <a:solidFill>
                          <a:srgbClr val="000000"/>
                        </a:solidFill>
                        <a:effectLst/>
                        <a:latin typeface="NEU-BZ-S92"/>
                        <a:ea typeface="方正书宋_GBK"/>
                        <a:cs typeface="Times New Roman" panose="02020603050405020304" pitchFamily="18" charset="0"/>
                      </a:endParaRPr>
                    </a:p>
                  </a:txBody>
                  <a:tcPr marL="0" marR="0" marT="0" marB="0" anchor="ctr"/>
                </a:tc>
                <a:tc>
                  <a:txBody>
                    <a:bodyPr/>
                    <a:lstStyle/>
                    <a:p>
                      <a:pPr algn="ctr">
                        <a:lnSpc>
                          <a:spcPts val="1200"/>
                        </a:lnSpc>
                        <a:spcAft>
                          <a:spcPts val="0"/>
                        </a:spcAft>
                      </a:pPr>
                      <a:r>
                        <a:rPr lang="en-US" sz="2100">
                          <a:effectLst/>
                        </a:rPr>
                        <a:t>z</a:t>
                      </a:r>
                      <a:r>
                        <a:rPr lang="en-US" sz="2100" baseline="-25000">
                          <a:effectLst/>
                        </a:rPr>
                        <a:t>j</a:t>
                      </a:r>
                      <a:endParaRPr lang="zh-CN" sz="2100">
                        <a:solidFill>
                          <a:srgbClr val="000000"/>
                        </a:solidFill>
                        <a:effectLst/>
                        <a:latin typeface="NEU-BZ-S92"/>
                        <a:ea typeface="方正书宋_GBK"/>
                        <a:cs typeface="Times New Roman" panose="02020603050405020304" pitchFamily="18" charset="0"/>
                      </a:endParaRPr>
                    </a:p>
                  </a:txBody>
                  <a:tcPr marL="0" marR="0" marT="0" marB="0" anchor="ctr"/>
                </a:tc>
                <a:extLst>
                  <a:ext uri="{0D108BD9-81ED-4DB2-BD59-A6C34878D82A}">
                    <a16:rowId xmlns:a16="http://schemas.microsoft.com/office/drawing/2014/main" val="1562712603"/>
                  </a:ext>
                </a:extLst>
              </a:tr>
              <a:tr h="726234">
                <a:tc>
                  <a:txBody>
                    <a:bodyPr/>
                    <a:lstStyle/>
                    <a:p>
                      <a:pPr algn="ctr">
                        <a:lnSpc>
                          <a:spcPts val="1200"/>
                        </a:lnSpc>
                        <a:spcAft>
                          <a:spcPts val="0"/>
                        </a:spcAft>
                      </a:pPr>
                      <a:r>
                        <a:rPr lang="en-US" sz="2100" dirty="0">
                          <a:effectLst/>
                        </a:rPr>
                        <a:t>x</a:t>
                      </a:r>
                      <a:r>
                        <a:rPr lang="en-US" sz="2100" baseline="-25000" dirty="0">
                          <a:effectLst/>
                        </a:rPr>
                        <a:t>i</a:t>
                      </a:r>
                      <a:endParaRPr lang="zh-CN" sz="2100" dirty="0">
                        <a:solidFill>
                          <a:srgbClr val="000000"/>
                        </a:solidFill>
                        <a:effectLst/>
                        <a:latin typeface="NEU-BZ-S92"/>
                        <a:ea typeface="方正书宋_GBK"/>
                        <a:cs typeface="Times New Roman" panose="02020603050405020304" pitchFamily="18" charset="0"/>
                      </a:endParaRPr>
                    </a:p>
                  </a:txBody>
                  <a:tcPr marL="0" marR="0" marT="0" marB="0" anchor="ctr"/>
                </a:tc>
                <a:tc>
                  <a:txBody>
                    <a:bodyPr/>
                    <a:lstStyle/>
                    <a:p>
                      <a:pPr algn="ctr">
                        <a:lnSpc>
                          <a:spcPts val="1200"/>
                        </a:lnSpc>
                        <a:spcAft>
                          <a:spcPts val="0"/>
                        </a:spcAft>
                      </a:pPr>
                      <a:r>
                        <a:rPr lang="en-US" sz="2100" dirty="0">
                          <a:effectLst/>
                        </a:rPr>
                        <a:t>cos(</a:t>
                      </a:r>
                      <a:r>
                        <a:rPr lang="en-US" sz="2100" dirty="0" err="1">
                          <a:effectLst/>
                        </a:rPr>
                        <a:t>x</a:t>
                      </a:r>
                      <a:r>
                        <a:rPr lang="en-US" sz="2100" baseline="-25000" dirty="0" err="1">
                          <a:effectLst/>
                        </a:rPr>
                        <a:t>i</a:t>
                      </a:r>
                      <a:r>
                        <a:rPr lang="en-US" sz="2100" dirty="0" err="1">
                          <a:effectLst/>
                        </a:rPr>
                        <a:t>,x</a:t>
                      </a:r>
                      <a:r>
                        <a:rPr lang="en-US" sz="2100" baseline="-25000" dirty="0" err="1">
                          <a:effectLst/>
                        </a:rPr>
                        <a:t>j</a:t>
                      </a:r>
                      <a:r>
                        <a:rPr lang="en-US" sz="2100" dirty="0">
                          <a:effectLst/>
                        </a:rPr>
                        <a:t>)</a:t>
                      </a:r>
                      <a:endParaRPr lang="zh-CN" sz="2100" dirty="0">
                        <a:solidFill>
                          <a:srgbClr val="000000"/>
                        </a:solidFill>
                        <a:effectLst/>
                        <a:latin typeface="NEU-BZ-S92"/>
                        <a:ea typeface="方正书宋_GBK"/>
                        <a:cs typeface="Times New Roman" panose="02020603050405020304" pitchFamily="18" charset="0"/>
                      </a:endParaRPr>
                    </a:p>
                  </a:txBody>
                  <a:tcPr marL="0" marR="0" marT="0" marB="0" anchor="ctr"/>
                </a:tc>
                <a:tc>
                  <a:txBody>
                    <a:bodyPr/>
                    <a:lstStyle/>
                    <a:p>
                      <a:pPr algn="ctr">
                        <a:lnSpc>
                          <a:spcPts val="1200"/>
                        </a:lnSpc>
                        <a:spcAft>
                          <a:spcPts val="0"/>
                        </a:spcAft>
                      </a:pPr>
                      <a:r>
                        <a:rPr lang="en-US" sz="2100" dirty="0">
                          <a:effectLst/>
                        </a:rPr>
                        <a:t>cos(</a:t>
                      </a:r>
                      <a:r>
                        <a:rPr lang="en-US" sz="2100" dirty="0" err="1">
                          <a:effectLst/>
                        </a:rPr>
                        <a:t>x</a:t>
                      </a:r>
                      <a:r>
                        <a:rPr lang="en-US" sz="2100" baseline="-25000" dirty="0" err="1">
                          <a:effectLst/>
                        </a:rPr>
                        <a:t>i</a:t>
                      </a:r>
                      <a:r>
                        <a:rPr lang="en-US" sz="2100" dirty="0" err="1">
                          <a:effectLst/>
                        </a:rPr>
                        <a:t>,y</a:t>
                      </a:r>
                      <a:r>
                        <a:rPr lang="en-US" sz="2100" baseline="-25000" dirty="0" err="1">
                          <a:effectLst/>
                        </a:rPr>
                        <a:t>j</a:t>
                      </a:r>
                      <a:r>
                        <a:rPr lang="en-US" sz="2100" dirty="0">
                          <a:effectLst/>
                        </a:rPr>
                        <a:t>)</a:t>
                      </a:r>
                      <a:endParaRPr lang="zh-CN" sz="2100" dirty="0">
                        <a:solidFill>
                          <a:srgbClr val="000000"/>
                        </a:solidFill>
                        <a:effectLst/>
                        <a:latin typeface="NEU-BZ-S92"/>
                        <a:ea typeface="方正书宋_GBK"/>
                        <a:cs typeface="Times New Roman" panose="02020603050405020304" pitchFamily="18" charset="0"/>
                      </a:endParaRPr>
                    </a:p>
                  </a:txBody>
                  <a:tcPr marL="0" marR="0" marT="0" marB="0" anchor="ctr"/>
                </a:tc>
                <a:tc>
                  <a:txBody>
                    <a:bodyPr/>
                    <a:lstStyle/>
                    <a:p>
                      <a:pPr algn="ctr">
                        <a:lnSpc>
                          <a:spcPts val="1200"/>
                        </a:lnSpc>
                        <a:spcAft>
                          <a:spcPts val="0"/>
                        </a:spcAft>
                      </a:pPr>
                      <a:r>
                        <a:rPr lang="en-US" sz="2100">
                          <a:effectLst/>
                        </a:rPr>
                        <a:t>cos(x</a:t>
                      </a:r>
                      <a:r>
                        <a:rPr lang="en-US" sz="2100" baseline="-25000">
                          <a:effectLst/>
                        </a:rPr>
                        <a:t>i</a:t>
                      </a:r>
                      <a:r>
                        <a:rPr lang="en-US" sz="2100">
                          <a:effectLst/>
                        </a:rPr>
                        <a:t>,z</a:t>
                      </a:r>
                      <a:r>
                        <a:rPr lang="en-US" sz="2100" baseline="-25000">
                          <a:effectLst/>
                        </a:rPr>
                        <a:t>j</a:t>
                      </a:r>
                      <a:r>
                        <a:rPr lang="en-US" sz="2100">
                          <a:effectLst/>
                        </a:rPr>
                        <a:t>)</a:t>
                      </a:r>
                      <a:endParaRPr lang="zh-CN" sz="2100">
                        <a:solidFill>
                          <a:srgbClr val="000000"/>
                        </a:solidFill>
                        <a:effectLst/>
                        <a:latin typeface="NEU-BZ-S92"/>
                        <a:ea typeface="方正书宋_GBK"/>
                        <a:cs typeface="Times New Roman" panose="02020603050405020304" pitchFamily="18" charset="0"/>
                      </a:endParaRPr>
                    </a:p>
                  </a:txBody>
                  <a:tcPr marL="0" marR="0" marT="0" marB="0" anchor="ctr"/>
                </a:tc>
                <a:extLst>
                  <a:ext uri="{0D108BD9-81ED-4DB2-BD59-A6C34878D82A}">
                    <a16:rowId xmlns:a16="http://schemas.microsoft.com/office/drawing/2014/main" val="3736519305"/>
                  </a:ext>
                </a:extLst>
              </a:tr>
              <a:tr h="726234">
                <a:tc>
                  <a:txBody>
                    <a:bodyPr/>
                    <a:lstStyle/>
                    <a:p>
                      <a:pPr algn="ctr">
                        <a:lnSpc>
                          <a:spcPts val="1200"/>
                        </a:lnSpc>
                        <a:spcAft>
                          <a:spcPts val="0"/>
                        </a:spcAft>
                      </a:pPr>
                      <a:r>
                        <a:rPr lang="en-US" sz="2100" dirty="0" err="1">
                          <a:effectLst/>
                        </a:rPr>
                        <a:t>y</a:t>
                      </a:r>
                      <a:r>
                        <a:rPr lang="en-US" sz="2100" baseline="-25000" dirty="0" err="1">
                          <a:effectLst/>
                        </a:rPr>
                        <a:t>i</a:t>
                      </a:r>
                      <a:endParaRPr lang="zh-CN" sz="2100" dirty="0">
                        <a:solidFill>
                          <a:srgbClr val="000000"/>
                        </a:solidFill>
                        <a:effectLst/>
                        <a:latin typeface="NEU-BZ-S92"/>
                        <a:ea typeface="方正书宋_GBK"/>
                        <a:cs typeface="Times New Roman" panose="02020603050405020304" pitchFamily="18" charset="0"/>
                      </a:endParaRPr>
                    </a:p>
                  </a:txBody>
                  <a:tcPr marL="0" marR="0" marT="0" marB="0" anchor="ctr"/>
                </a:tc>
                <a:tc>
                  <a:txBody>
                    <a:bodyPr/>
                    <a:lstStyle/>
                    <a:p>
                      <a:pPr algn="ctr">
                        <a:lnSpc>
                          <a:spcPts val="1200"/>
                        </a:lnSpc>
                        <a:spcAft>
                          <a:spcPts val="0"/>
                        </a:spcAft>
                      </a:pPr>
                      <a:r>
                        <a:rPr lang="en-US" sz="2100" dirty="0">
                          <a:effectLst/>
                        </a:rPr>
                        <a:t>cos(</a:t>
                      </a:r>
                      <a:r>
                        <a:rPr lang="en-US" sz="2100" dirty="0" err="1">
                          <a:effectLst/>
                        </a:rPr>
                        <a:t>y</a:t>
                      </a:r>
                      <a:r>
                        <a:rPr lang="en-US" sz="2100" baseline="-25000" dirty="0" err="1">
                          <a:effectLst/>
                        </a:rPr>
                        <a:t>i</a:t>
                      </a:r>
                      <a:r>
                        <a:rPr lang="en-US" sz="2100" dirty="0" err="1">
                          <a:effectLst/>
                        </a:rPr>
                        <a:t>,x</a:t>
                      </a:r>
                      <a:r>
                        <a:rPr lang="en-US" sz="2100" baseline="-25000" dirty="0" err="1">
                          <a:effectLst/>
                        </a:rPr>
                        <a:t>j</a:t>
                      </a:r>
                      <a:r>
                        <a:rPr lang="en-US" sz="2100" dirty="0">
                          <a:effectLst/>
                        </a:rPr>
                        <a:t>)</a:t>
                      </a:r>
                      <a:endParaRPr lang="zh-CN" sz="2100" dirty="0">
                        <a:solidFill>
                          <a:srgbClr val="000000"/>
                        </a:solidFill>
                        <a:effectLst/>
                        <a:latin typeface="NEU-BZ-S92"/>
                        <a:ea typeface="方正书宋_GBK"/>
                        <a:cs typeface="Times New Roman" panose="02020603050405020304" pitchFamily="18" charset="0"/>
                      </a:endParaRPr>
                    </a:p>
                  </a:txBody>
                  <a:tcPr marL="0" marR="0" marT="0" marB="0" anchor="ctr"/>
                </a:tc>
                <a:tc>
                  <a:txBody>
                    <a:bodyPr/>
                    <a:lstStyle/>
                    <a:p>
                      <a:pPr algn="ctr">
                        <a:lnSpc>
                          <a:spcPts val="1200"/>
                        </a:lnSpc>
                        <a:spcAft>
                          <a:spcPts val="0"/>
                        </a:spcAft>
                      </a:pPr>
                      <a:r>
                        <a:rPr lang="en-US" sz="2100" dirty="0">
                          <a:effectLst/>
                        </a:rPr>
                        <a:t>cos(</a:t>
                      </a:r>
                      <a:r>
                        <a:rPr lang="en-US" sz="2100" dirty="0" err="1">
                          <a:effectLst/>
                        </a:rPr>
                        <a:t>y</a:t>
                      </a:r>
                      <a:r>
                        <a:rPr lang="en-US" sz="2100" baseline="-25000" dirty="0" err="1">
                          <a:effectLst/>
                        </a:rPr>
                        <a:t>i</a:t>
                      </a:r>
                      <a:r>
                        <a:rPr lang="en-US" sz="2100" dirty="0" err="1">
                          <a:effectLst/>
                        </a:rPr>
                        <a:t>,y</a:t>
                      </a:r>
                      <a:r>
                        <a:rPr lang="en-US" sz="2100" baseline="-25000" dirty="0" err="1">
                          <a:effectLst/>
                        </a:rPr>
                        <a:t>j</a:t>
                      </a:r>
                      <a:r>
                        <a:rPr lang="en-US" sz="2100" dirty="0">
                          <a:effectLst/>
                        </a:rPr>
                        <a:t>)</a:t>
                      </a:r>
                      <a:endParaRPr lang="zh-CN" sz="2100" dirty="0">
                        <a:solidFill>
                          <a:srgbClr val="000000"/>
                        </a:solidFill>
                        <a:effectLst/>
                        <a:latin typeface="NEU-BZ-S92"/>
                        <a:ea typeface="方正书宋_GBK"/>
                        <a:cs typeface="Times New Roman" panose="02020603050405020304" pitchFamily="18" charset="0"/>
                      </a:endParaRPr>
                    </a:p>
                  </a:txBody>
                  <a:tcPr marL="0" marR="0" marT="0" marB="0" anchor="ctr"/>
                </a:tc>
                <a:tc>
                  <a:txBody>
                    <a:bodyPr/>
                    <a:lstStyle/>
                    <a:p>
                      <a:pPr algn="ctr">
                        <a:lnSpc>
                          <a:spcPts val="1200"/>
                        </a:lnSpc>
                        <a:spcAft>
                          <a:spcPts val="0"/>
                        </a:spcAft>
                      </a:pPr>
                      <a:r>
                        <a:rPr lang="en-US" sz="2100" dirty="0">
                          <a:effectLst/>
                        </a:rPr>
                        <a:t>cos(</a:t>
                      </a:r>
                      <a:r>
                        <a:rPr lang="en-US" sz="2100" dirty="0" err="1">
                          <a:effectLst/>
                        </a:rPr>
                        <a:t>y</a:t>
                      </a:r>
                      <a:r>
                        <a:rPr lang="en-US" sz="2100" baseline="-25000" dirty="0" err="1">
                          <a:effectLst/>
                        </a:rPr>
                        <a:t>i</a:t>
                      </a:r>
                      <a:r>
                        <a:rPr lang="en-US" sz="2100" dirty="0" err="1">
                          <a:effectLst/>
                        </a:rPr>
                        <a:t>,z</a:t>
                      </a:r>
                      <a:r>
                        <a:rPr lang="en-US" sz="2100" baseline="-25000" dirty="0" err="1">
                          <a:effectLst/>
                        </a:rPr>
                        <a:t>j</a:t>
                      </a:r>
                      <a:r>
                        <a:rPr lang="en-US" sz="2100" dirty="0">
                          <a:effectLst/>
                        </a:rPr>
                        <a:t>)</a:t>
                      </a:r>
                      <a:endParaRPr lang="zh-CN" sz="2100" dirty="0">
                        <a:solidFill>
                          <a:srgbClr val="000000"/>
                        </a:solidFill>
                        <a:effectLst/>
                        <a:latin typeface="NEU-BZ-S92"/>
                        <a:ea typeface="方正书宋_GBK"/>
                        <a:cs typeface="Times New Roman" panose="02020603050405020304" pitchFamily="18" charset="0"/>
                      </a:endParaRPr>
                    </a:p>
                  </a:txBody>
                  <a:tcPr marL="0" marR="0" marT="0" marB="0" anchor="ctr"/>
                </a:tc>
                <a:extLst>
                  <a:ext uri="{0D108BD9-81ED-4DB2-BD59-A6C34878D82A}">
                    <a16:rowId xmlns:a16="http://schemas.microsoft.com/office/drawing/2014/main" val="1497652249"/>
                  </a:ext>
                </a:extLst>
              </a:tr>
              <a:tr h="726234">
                <a:tc>
                  <a:txBody>
                    <a:bodyPr/>
                    <a:lstStyle/>
                    <a:p>
                      <a:pPr algn="ctr">
                        <a:lnSpc>
                          <a:spcPts val="1200"/>
                        </a:lnSpc>
                        <a:spcAft>
                          <a:spcPts val="0"/>
                        </a:spcAft>
                      </a:pPr>
                      <a:r>
                        <a:rPr lang="en-US" sz="2100">
                          <a:effectLst/>
                        </a:rPr>
                        <a:t>z</a:t>
                      </a:r>
                      <a:r>
                        <a:rPr lang="en-US" sz="2100" baseline="-25000">
                          <a:effectLst/>
                        </a:rPr>
                        <a:t>i</a:t>
                      </a:r>
                      <a:endParaRPr lang="zh-CN" sz="2100">
                        <a:solidFill>
                          <a:srgbClr val="000000"/>
                        </a:solidFill>
                        <a:effectLst/>
                        <a:latin typeface="NEU-BZ-S92"/>
                        <a:ea typeface="方正书宋_GBK"/>
                        <a:cs typeface="Times New Roman" panose="02020603050405020304" pitchFamily="18" charset="0"/>
                      </a:endParaRPr>
                    </a:p>
                  </a:txBody>
                  <a:tcPr marL="0" marR="0" marT="0" marB="0" anchor="ctr"/>
                </a:tc>
                <a:tc>
                  <a:txBody>
                    <a:bodyPr/>
                    <a:lstStyle/>
                    <a:p>
                      <a:pPr algn="ctr">
                        <a:lnSpc>
                          <a:spcPts val="1200"/>
                        </a:lnSpc>
                        <a:spcAft>
                          <a:spcPts val="0"/>
                        </a:spcAft>
                      </a:pPr>
                      <a:r>
                        <a:rPr lang="en-US" sz="2100">
                          <a:effectLst/>
                        </a:rPr>
                        <a:t>cos(z</a:t>
                      </a:r>
                      <a:r>
                        <a:rPr lang="en-US" sz="2100" baseline="-25000">
                          <a:effectLst/>
                        </a:rPr>
                        <a:t>i</a:t>
                      </a:r>
                      <a:r>
                        <a:rPr lang="en-US" sz="2100">
                          <a:effectLst/>
                        </a:rPr>
                        <a:t>,x</a:t>
                      </a:r>
                      <a:r>
                        <a:rPr lang="en-US" sz="2100" baseline="-25000">
                          <a:effectLst/>
                        </a:rPr>
                        <a:t>j</a:t>
                      </a:r>
                      <a:r>
                        <a:rPr lang="en-US" sz="2100">
                          <a:effectLst/>
                        </a:rPr>
                        <a:t>)</a:t>
                      </a:r>
                      <a:endParaRPr lang="zh-CN" sz="2100">
                        <a:solidFill>
                          <a:srgbClr val="000000"/>
                        </a:solidFill>
                        <a:effectLst/>
                        <a:latin typeface="NEU-BZ-S92"/>
                        <a:ea typeface="方正书宋_GBK"/>
                        <a:cs typeface="Times New Roman" panose="02020603050405020304" pitchFamily="18" charset="0"/>
                      </a:endParaRPr>
                    </a:p>
                  </a:txBody>
                  <a:tcPr marL="0" marR="0" marT="0" marB="0" anchor="ctr"/>
                </a:tc>
                <a:tc>
                  <a:txBody>
                    <a:bodyPr/>
                    <a:lstStyle/>
                    <a:p>
                      <a:pPr algn="ctr">
                        <a:lnSpc>
                          <a:spcPts val="1200"/>
                        </a:lnSpc>
                        <a:spcAft>
                          <a:spcPts val="0"/>
                        </a:spcAft>
                      </a:pPr>
                      <a:r>
                        <a:rPr lang="en-US" sz="2100">
                          <a:effectLst/>
                        </a:rPr>
                        <a:t>cos(z</a:t>
                      </a:r>
                      <a:r>
                        <a:rPr lang="en-US" sz="2100" baseline="-25000">
                          <a:effectLst/>
                        </a:rPr>
                        <a:t>i</a:t>
                      </a:r>
                      <a:r>
                        <a:rPr lang="en-US" sz="2100">
                          <a:effectLst/>
                        </a:rPr>
                        <a:t>,y</a:t>
                      </a:r>
                      <a:r>
                        <a:rPr lang="en-US" sz="2100" baseline="-25000">
                          <a:effectLst/>
                        </a:rPr>
                        <a:t>j</a:t>
                      </a:r>
                      <a:r>
                        <a:rPr lang="en-US" sz="2100">
                          <a:effectLst/>
                        </a:rPr>
                        <a:t>)</a:t>
                      </a:r>
                      <a:endParaRPr lang="zh-CN" sz="2100">
                        <a:solidFill>
                          <a:srgbClr val="000000"/>
                        </a:solidFill>
                        <a:effectLst/>
                        <a:latin typeface="NEU-BZ-S92"/>
                        <a:ea typeface="方正书宋_GBK"/>
                        <a:cs typeface="Times New Roman" panose="02020603050405020304" pitchFamily="18" charset="0"/>
                      </a:endParaRPr>
                    </a:p>
                  </a:txBody>
                  <a:tcPr marL="0" marR="0" marT="0" marB="0" anchor="ctr"/>
                </a:tc>
                <a:tc>
                  <a:txBody>
                    <a:bodyPr/>
                    <a:lstStyle/>
                    <a:p>
                      <a:pPr algn="ctr">
                        <a:lnSpc>
                          <a:spcPts val="1200"/>
                        </a:lnSpc>
                        <a:spcAft>
                          <a:spcPts val="0"/>
                        </a:spcAft>
                      </a:pPr>
                      <a:r>
                        <a:rPr lang="en-US" sz="2100" dirty="0">
                          <a:effectLst/>
                        </a:rPr>
                        <a:t>cos(</a:t>
                      </a:r>
                      <a:r>
                        <a:rPr lang="en-US" sz="2100" dirty="0" err="1">
                          <a:effectLst/>
                        </a:rPr>
                        <a:t>z</a:t>
                      </a:r>
                      <a:r>
                        <a:rPr lang="en-US" sz="2100" baseline="-25000" dirty="0" err="1">
                          <a:effectLst/>
                        </a:rPr>
                        <a:t>i</a:t>
                      </a:r>
                      <a:r>
                        <a:rPr lang="en-US" sz="2100" dirty="0" err="1">
                          <a:effectLst/>
                        </a:rPr>
                        <a:t>,z</a:t>
                      </a:r>
                      <a:r>
                        <a:rPr lang="en-US" sz="2100" baseline="-25000" dirty="0" err="1">
                          <a:effectLst/>
                        </a:rPr>
                        <a:t>j</a:t>
                      </a:r>
                      <a:r>
                        <a:rPr lang="en-US" sz="2100" dirty="0">
                          <a:effectLst/>
                        </a:rPr>
                        <a:t>)</a:t>
                      </a:r>
                      <a:endParaRPr lang="zh-CN" sz="2100" dirty="0">
                        <a:solidFill>
                          <a:srgbClr val="000000"/>
                        </a:solidFill>
                        <a:effectLst/>
                        <a:latin typeface="NEU-BZ-S92"/>
                        <a:ea typeface="方正书宋_GBK"/>
                        <a:cs typeface="Times New Roman" panose="02020603050405020304" pitchFamily="18" charset="0"/>
                      </a:endParaRPr>
                    </a:p>
                  </a:txBody>
                  <a:tcPr marL="0" marR="0" marT="0" marB="0" anchor="ctr"/>
                </a:tc>
                <a:extLst>
                  <a:ext uri="{0D108BD9-81ED-4DB2-BD59-A6C34878D82A}">
                    <a16:rowId xmlns:a16="http://schemas.microsoft.com/office/drawing/2014/main" val="3249396811"/>
                  </a:ext>
                </a:extLst>
              </a:tr>
            </a:tbl>
          </a:graphicData>
        </a:graphic>
      </p:graphicFrame>
    </p:spTree>
    <p:extLst>
      <p:ext uri="{BB962C8B-B14F-4D97-AF65-F5344CB8AC3E}">
        <p14:creationId xmlns:p14="http://schemas.microsoft.com/office/powerpoint/2010/main" val="2910171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572819" y="1628916"/>
            <a:ext cx="9703735" cy="1066870"/>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利用表</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7-1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可容易的写出</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j</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坐标系绕</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坐标系的</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100" i="1" baseline="-25000" dirty="0">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轴</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err="1">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2100" i="1" baseline="-25000" dirty="0" err="1">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轴</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转过</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α</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角</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β</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角</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后的旋转矩阵</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工业机器人运动学与力学分析</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p:cNvSpPr/>
              <p:nvPr/>
            </p:nvSpPr>
            <p:spPr>
              <a:xfrm>
                <a:off x="2180903" y="3644063"/>
                <a:ext cx="4282839" cy="502958"/>
              </a:xfrm>
              <a:prstGeom prst="rect">
                <a:avLst/>
              </a:prstGeom>
            </p:spPr>
            <p:txBody>
              <a:bodyPr wrap="none">
                <a:spAutoFit/>
              </a:bodyPr>
              <a:lstStyle/>
              <a:p>
                <a:pPr indent="266700">
                  <a:lnSpc>
                    <a:spcPts val="1575"/>
                  </a:lnSpc>
                  <a:spcAft>
                    <a:spcPts val="0"/>
                  </a:spcAft>
                </a:pPr>
                <a:r>
                  <a:rPr lang="en-US" altLang="zh-CN" sz="2100" dirty="0">
                    <a:solidFill>
                      <a:srgbClr val="000000"/>
                    </a:solidFill>
                    <a:latin typeface="方正书宋_GBK"/>
                    <a:ea typeface="方正书宋_GBK"/>
                    <a:cs typeface="Times New Roman" panose="02020603050405020304" pitchFamily="18" charset="0"/>
                  </a:rPr>
                  <a:t>[</a:t>
                </a:r>
                <a14:m>
                  <m:oMath xmlns:m="http://schemas.openxmlformats.org/officeDocument/2006/math">
                    <m:sSubSup>
                      <m:sSubSup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𝑅</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𝑖𝑗</m:t>
                        </m:r>
                      </m:sub>
                      <m:sup>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𝛼</m:t>
                        </m:r>
                      </m:sup>
                    </m:sSubSup>
                  </m:oMath>
                </a14:m>
                <a:r>
                  <a:rPr lang="en-US" altLang="zh-CN" sz="2100" dirty="0">
                    <a:solidFill>
                      <a:srgbClr val="000000"/>
                    </a:solidFill>
                    <a:effectLst/>
                    <a:latin typeface="方正书宋_GBK"/>
                    <a:ea typeface="方正书宋_GBK"/>
                    <a:cs typeface="Times New Roman" panose="02020603050405020304" pitchFamily="18" charset="0"/>
                  </a:rPr>
                  <a:t>]</a:t>
                </a:r>
                <a:r>
                  <a:rPr lang="en-US" altLang="zh-CN" sz="2100" i="1" dirty="0">
                    <a:solidFill>
                      <a:srgbClr val="000000"/>
                    </a:solidFill>
                    <a:effectLst/>
                    <a:latin typeface="NEU-BZ-S92"/>
                    <a:ea typeface="方正书宋_GBK"/>
                    <a:cs typeface="Times New Roman" panose="02020603050405020304" pitchFamily="18" charset="0"/>
                  </a:rPr>
                  <a:t>=</a:t>
                </a:r>
                <a14:m>
                  <m:oMath xmlns:m="http://schemas.openxmlformats.org/officeDocument/2006/math">
                    <m:d>
                      <m:dPr>
                        <m:begChr m:val="["/>
                        <m:endChr m:val="]"/>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1</m:t>
                              </m:r>
                            </m:e>
                            <m:e>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0</m:t>
                              </m:r>
                            </m:e>
                            <m:e>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0</m:t>
                              </m:r>
                            </m:e>
                          </m:mr>
                          <m:mr>
                            <m:e>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0</m:t>
                              </m:r>
                            </m:e>
                            <m:e>
                              <m:r>
                                <m:rPr>
                                  <m:sty m:val="p"/>
                                </m:rPr>
                                <a:rPr lang="en-US" altLang="zh-CN" sz="2100">
                                  <a:solidFill>
                                    <a:srgbClr val="000000"/>
                                  </a:solidFill>
                                  <a:effectLst/>
                                  <a:latin typeface="Cambria Math" panose="02040503050406030204" pitchFamily="18" charset="0"/>
                                  <a:ea typeface="方正书宋_GBK"/>
                                  <a:cs typeface="Times New Roman" panose="02020603050405020304" pitchFamily="18" charset="0"/>
                                </a:rPr>
                                <m:t>cos</m:t>
                              </m:r>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𝛼</m:t>
                              </m:r>
                            </m:e>
                            <m:e>
                              <m:r>
                                <m:rPr>
                                  <m:nor/>
                                </m:rP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m:t>
                              </m:r>
                              <m:r>
                                <m:rPr>
                                  <m:sty m:val="p"/>
                                </m:rPr>
                                <a:rPr lang="en-US" altLang="zh-CN" sz="2100">
                                  <a:solidFill>
                                    <a:srgbClr val="000000"/>
                                  </a:solidFill>
                                  <a:effectLst/>
                                  <a:latin typeface="Cambria Math" panose="02040503050406030204" pitchFamily="18" charset="0"/>
                                  <a:ea typeface="方正书宋_GBK"/>
                                  <a:cs typeface="Times New Roman" panose="02020603050405020304" pitchFamily="18" charset="0"/>
                                </a:rPr>
                                <m:t>sin</m:t>
                              </m:r>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𝛼</m:t>
                              </m:r>
                            </m:e>
                          </m:mr>
                          <m:mr>
                            <m:e>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0</m:t>
                              </m:r>
                            </m:e>
                            <m:e>
                              <m:r>
                                <m:rPr>
                                  <m:sty m:val="p"/>
                                </m:rPr>
                                <a:rPr lang="en-US" altLang="zh-CN" sz="2100">
                                  <a:solidFill>
                                    <a:srgbClr val="000000"/>
                                  </a:solidFill>
                                  <a:effectLst/>
                                  <a:latin typeface="Cambria Math" panose="02040503050406030204" pitchFamily="18" charset="0"/>
                                  <a:ea typeface="方正书宋_GBK"/>
                                  <a:cs typeface="Times New Roman" panose="02020603050405020304" pitchFamily="18" charset="0"/>
                                </a:rPr>
                                <m:t>sin</m:t>
                              </m:r>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𝛼</m:t>
                              </m:r>
                            </m:e>
                            <m:e>
                              <m:r>
                                <m:rPr>
                                  <m:nor/>
                                </m:rPr>
                                <a:rPr lang="zh-CN" altLang="zh-CN" sz="2100">
                                  <a:solidFill>
                                    <a:srgbClr val="000000"/>
                                  </a:solidFill>
                                  <a:effectLst/>
                                  <a:latin typeface="Cambria Math" panose="02040503050406030204" pitchFamily="18" charset="0"/>
                                  <a:ea typeface="方正书宋_GBK"/>
                                  <a:cs typeface="Times New Roman" panose="02020603050405020304" pitchFamily="18" charset="0"/>
                                </a:rPr>
                                <m:t>　</m:t>
                              </m:r>
                              <m:r>
                                <m:rPr>
                                  <m:sty m:val="p"/>
                                </m:rPr>
                                <a:rPr lang="en-US" altLang="zh-CN" sz="2100">
                                  <a:solidFill>
                                    <a:srgbClr val="000000"/>
                                  </a:solidFill>
                                  <a:effectLst/>
                                  <a:latin typeface="Cambria Math" panose="02040503050406030204" pitchFamily="18" charset="0"/>
                                  <a:ea typeface="方正书宋_GBK"/>
                                  <a:cs typeface="Times New Roman" panose="02020603050405020304" pitchFamily="18" charset="0"/>
                                </a:rPr>
                                <m:t>cos</m:t>
                              </m:r>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𝛼</m:t>
                              </m:r>
                            </m:e>
                          </m:mr>
                        </m:m>
                      </m:e>
                    </m:d>
                  </m:oMath>
                </a14:m>
                <a:r>
                  <a:rPr lang="en-US" altLang="zh-CN" sz="2100" dirty="0">
                    <a:solidFill>
                      <a:srgbClr val="000000"/>
                    </a:solidFill>
                    <a:effectLst/>
                    <a:latin typeface="NEU-BZ-S92"/>
                    <a:ea typeface="方正书宋_GBK"/>
                    <a:cs typeface="Times New Roman" panose="02020603050405020304" pitchFamily="18" charset="0"/>
                  </a:rPr>
                  <a:t> </a:t>
                </a:r>
                <a:r>
                  <a:rPr lang="en-US" altLang="zh-CN" sz="2100" dirty="0">
                    <a:solidFill>
                      <a:srgbClr val="000000"/>
                    </a:solidFill>
                    <a:effectLst/>
                    <a:latin typeface="方正书宋_GBK"/>
                    <a:ea typeface="方正书宋_GBK"/>
                    <a:cs typeface="Times New Roman" panose="02020603050405020304" pitchFamily="18" charset="0"/>
                  </a:rPr>
                  <a:t>(</a:t>
                </a:r>
                <a:r>
                  <a:rPr lang="en-US" altLang="zh-CN" sz="2100" dirty="0">
                    <a:solidFill>
                      <a:srgbClr val="000000"/>
                    </a:solidFill>
                    <a:effectLst/>
                    <a:latin typeface="NEU-BZ-S92"/>
                    <a:ea typeface="方正书宋_GBK"/>
                    <a:cs typeface="Times New Roman" panose="02020603050405020304" pitchFamily="18" charset="0"/>
                  </a:rPr>
                  <a:t>7</a:t>
                </a:r>
                <a:r>
                  <a:rPr lang="en-US" altLang="zh-CN" sz="2100" i="1" dirty="0">
                    <a:solidFill>
                      <a:srgbClr val="000000"/>
                    </a:solidFill>
                    <a:effectLst/>
                    <a:latin typeface="NEU-BZ-S92"/>
                    <a:ea typeface="方正书宋_GBK"/>
                    <a:cs typeface="Times New Roman" panose="02020603050405020304" pitchFamily="18" charset="0"/>
                  </a:rPr>
                  <a:t>-</a:t>
                </a:r>
                <a:r>
                  <a:rPr lang="en-US" altLang="zh-CN" sz="2100" dirty="0">
                    <a:solidFill>
                      <a:srgbClr val="000000"/>
                    </a:solidFill>
                    <a:effectLst/>
                    <a:latin typeface="NEU-BZ-S92"/>
                    <a:ea typeface="方正书宋_GBK"/>
                    <a:cs typeface="Times New Roman" panose="02020603050405020304" pitchFamily="18" charset="0"/>
                  </a:rPr>
                  <a:t>5</a:t>
                </a:r>
                <a:r>
                  <a:rPr lang="en-US" altLang="zh-CN" sz="2100" dirty="0">
                    <a:solidFill>
                      <a:srgbClr val="000000"/>
                    </a:solidFill>
                    <a:effectLst/>
                    <a:latin typeface="方正书宋_GBK"/>
                    <a:ea typeface="方正书宋_GBK"/>
                    <a:cs typeface="Times New Roman" panose="02020603050405020304" pitchFamily="18" charset="0"/>
                  </a:rPr>
                  <a:t>)</a:t>
                </a:r>
                <a:endParaRPr lang="zh-CN" altLang="zh-CN" sz="2100" dirty="0">
                  <a:solidFill>
                    <a:srgbClr val="000000"/>
                  </a:solidFill>
                  <a:effectLst/>
                  <a:latin typeface="NEU-BZ-S92"/>
                  <a:ea typeface="方正书宋_GBK"/>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2180903" y="3644063"/>
                <a:ext cx="4282839" cy="502958"/>
              </a:xfrm>
              <a:prstGeom prst="rect">
                <a:avLst/>
              </a:prstGeom>
              <a:blipFill>
                <a:blip r:embed="rId4"/>
                <a:stretch>
                  <a:fillRect t="-106098" r="-8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2252911" y="5287245"/>
                <a:ext cx="4048801" cy="502958"/>
              </a:xfrm>
              <a:prstGeom prst="rect">
                <a:avLst/>
              </a:prstGeom>
            </p:spPr>
            <p:txBody>
              <a:bodyPr wrap="none">
                <a:spAutoFit/>
              </a:bodyPr>
              <a:lstStyle/>
              <a:p>
                <a:pPr indent="266700">
                  <a:lnSpc>
                    <a:spcPts val="1575"/>
                  </a:lnSpc>
                  <a:spcAft>
                    <a:spcPts val="0"/>
                  </a:spcAft>
                </a:pPr>
                <a:r>
                  <a:rPr lang="en-US" altLang="zh-CN" sz="2100" dirty="0">
                    <a:solidFill>
                      <a:srgbClr val="000000"/>
                    </a:solidFill>
                    <a:latin typeface="方正书宋_GBK"/>
                    <a:ea typeface="方正书宋_GBK"/>
                    <a:cs typeface="Times New Roman" panose="02020603050405020304" pitchFamily="18" charset="0"/>
                  </a:rPr>
                  <a:t>[</a:t>
                </a:r>
                <a14:m>
                  <m:oMath xmlns:m="http://schemas.openxmlformats.org/officeDocument/2006/math">
                    <m:sSubSup>
                      <m:sSubSup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𝑅</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𝑖𝑗</m:t>
                        </m:r>
                      </m:sub>
                      <m:sup>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𝛽</m:t>
                        </m:r>
                      </m:sup>
                    </m:sSubSup>
                  </m:oMath>
                </a14:m>
                <a:r>
                  <a:rPr lang="en-US" altLang="zh-CN" sz="2100" dirty="0">
                    <a:solidFill>
                      <a:srgbClr val="000000"/>
                    </a:solidFill>
                    <a:effectLst/>
                    <a:latin typeface="方正书宋_GBK"/>
                    <a:ea typeface="方正书宋_GBK"/>
                    <a:cs typeface="Times New Roman" panose="02020603050405020304" pitchFamily="18" charset="0"/>
                  </a:rPr>
                  <a:t>]</a:t>
                </a:r>
                <a:r>
                  <a:rPr lang="en-US" altLang="zh-CN" sz="2100" i="1" dirty="0">
                    <a:solidFill>
                      <a:srgbClr val="000000"/>
                    </a:solidFill>
                    <a:effectLst/>
                    <a:latin typeface="NEU-BZ-S92"/>
                    <a:ea typeface="方正书宋_GBK"/>
                    <a:cs typeface="Times New Roman" panose="02020603050405020304" pitchFamily="18" charset="0"/>
                  </a:rPr>
                  <a:t>=</a:t>
                </a:r>
                <a14:m>
                  <m:oMath xmlns:m="http://schemas.openxmlformats.org/officeDocument/2006/math">
                    <m:d>
                      <m:dPr>
                        <m:begChr m:val="["/>
                        <m:endChr m:val="]"/>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mPr>
                          <m:mr>
                            <m:e>
                              <m:r>
                                <m:rPr>
                                  <m:sty m:val="p"/>
                                </m:rPr>
                                <a:rPr lang="en-US" altLang="zh-CN" sz="2100">
                                  <a:solidFill>
                                    <a:srgbClr val="000000"/>
                                  </a:solidFill>
                                  <a:effectLst/>
                                  <a:latin typeface="Cambria Math" panose="02040503050406030204" pitchFamily="18" charset="0"/>
                                  <a:ea typeface="方正书宋_GBK"/>
                                  <a:cs typeface="Times New Roman" panose="02020603050405020304" pitchFamily="18" charset="0"/>
                                </a:rPr>
                                <m:t>cos</m:t>
                              </m:r>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𝛽</m:t>
                              </m:r>
                            </m:e>
                            <m:e>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0</m:t>
                              </m:r>
                            </m:e>
                            <m:e>
                              <m:r>
                                <m:rPr>
                                  <m:nor/>
                                </m:rP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m:t>
                              </m:r>
                              <m:r>
                                <m:rPr>
                                  <m:sty m:val="p"/>
                                </m:rPr>
                                <a:rPr lang="en-US" altLang="zh-CN" sz="2100">
                                  <a:solidFill>
                                    <a:srgbClr val="000000"/>
                                  </a:solidFill>
                                  <a:effectLst/>
                                  <a:latin typeface="Cambria Math" panose="02040503050406030204" pitchFamily="18" charset="0"/>
                                  <a:ea typeface="方正书宋_GBK"/>
                                  <a:cs typeface="Times New Roman" panose="02020603050405020304" pitchFamily="18" charset="0"/>
                                </a:rPr>
                                <m:t>sin</m:t>
                              </m:r>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𝛽</m:t>
                              </m:r>
                            </m:e>
                          </m:mr>
                          <m:mr>
                            <m:e>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0</m:t>
                              </m:r>
                            </m:e>
                            <m:e>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1</m:t>
                              </m:r>
                            </m:e>
                            <m:e>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0</m:t>
                              </m:r>
                            </m:e>
                          </m:mr>
                          <m:mr>
                            <m:e>
                              <m:r>
                                <m:rPr>
                                  <m:sty m:val="p"/>
                                </m:rPr>
                                <a:rPr lang="en-US" altLang="zh-CN" sz="2100">
                                  <a:solidFill>
                                    <a:srgbClr val="000000"/>
                                  </a:solidFill>
                                  <a:effectLst/>
                                  <a:latin typeface="Cambria Math" panose="02040503050406030204" pitchFamily="18" charset="0"/>
                                  <a:ea typeface="方正书宋_GBK"/>
                                  <a:cs typeface="Times New Roman" panose="02020603050405020304" pitchFamily="18" charset="0"/>
                                </a:rPr>
                                <m:t>sin</m:t>
                              </m:r>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𝛽</m:t>
                              </m:r>
                            </m:e>
                            <m:e>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0</m:t>
                              </m:r>
                            </m:e>
                            <m:e>
                              <m:r>
                                <m:rPr>
                                  <m:sty m:val="p"/>
                                </m:rPr>
                                <a:rPr lang="en-US" altLang="zh-CN" sz="2100">
                                  <a:solidFill>
                                    <a:srgbClr val="000000"/>
                                  </a:solidFill>
                                  <a:effectLst/>
                                  <a:latin typeface="Cambria Math" panose="02040503050406030204" pitchFamily="18" charset="0"/>
                                  <a:ea typeface="方正书宋_GBK"/>
                                  <a:cs typeface="Times New Roman" panose="02020603050405020304" pitchFamily="18" charset="0"/>
                                </a:rPr>
                                <m:t>cos</m:t>
                              </m:r>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𝛽</m:t>
                              </m:r>
                            </m:e>
                          </m:mr>
                        </m:m>
                      </m:e>
                    </m:d>
                  </m:oMath>
                </a14:m>
                <a:r>
                  <a:rPr lang="en-US" altLang="zh-CN" sz="2100" dirty="0">
                    <a:solidFill>
                      <a:srgbClr val="000000"/>
                    </a:solidFill>
                    <a:effectLst/>
                    <a:latin typeface="方正书宋_GBK"/>
                    <a:ea typeface="方正书宋_GBK"/>
                    <a:cs typeface="Times New Roman" panose="02020603050405020304" pitchFamily="18" charset="0"/>
                  </a:rPr>
                  <a:t>(</a:t>
                </a:r>
                <a:r>
                  <a:rPr lang="en-US" altLang="zh-CN" sz="2100" dirty="0">
                    <a:solidFill>
                      <a:srgbClr val="000000"/>
                    </a:solidFill>
                    <a:effectLst/>
                    <a:latin typeface="NEU-BZ-S92"/>
                    <a:ea typeface="方正书宋_GBK"/>
                    <a:cs typeface="Times New Roman" panose="02020603050405020304" pitchFamily="18" charset="0"/>
                  </a:rPr>
                  <a:t>7</a:t>
                </a:r>
                <a:r>
                  <a:rPr lang="en-US" altLang="zh-CN" sz="2100" i="1" dirty="0">
                    <a:solidFill>
                      <a:srgbClr val="000000"/>
                    </a:solidFill>
                    <a:effectLst/>
                    <a:latin typeface="NEU-BZ-S92"/>
                    <a:ea typeface="方正书宋_GBK"/>
                    <a:cs typeface="Times New Roman" panose="02020603050405020304" pitchFamily="18" charset="0"/>
                  </a:rPr>
                  <a:t>-</a:t>
                </a:r>
                <a:r>
                  <a:rPr lang="en-US" altLang="zh-CN" sz="2100" dirty="0">
                    <a:solidFill>
                      <a:srgbClr val="000000"/>
                    </a:solidFill>
                    <a:effectLst/>
                    <a:latin typeface="NEU-BZ-S92"/>
                    <a:ea typeface="方正书宋_GBK"/>
                    <a:cs typeface="Times New Roman" panose="02020603050405020304" pitchFamily="18" charset="0"/>
                  </a:rPr>
                  <a:t>6</a:t>
                </a:r>
                <a:r>
                  <a:rPr lang="en-US" altLang="zh-CN" sz="2100" dirty="0">
                    <a:solidFill>
                      <a:srgbClr val="000000"/>
                    </a:solidFill>
                    <a:effectLst/>
                    <a:latin typeface="方正书宋_GBK"/>
                    <a:ea typeface="方正书宋_GBK"/>
                    <a:cs typeface="Times New Roman" panose="02020603050405020304" pitchFamily="18" charset="0"/>
                  </a:rPr>
                  <a:t>)</a:t>
                </a:r>
                <a:endParaRPr lang="zh-CN" altLang="zh-CN" sz="2100" dirty="0">
                  <a:solidFill>
                    <a:srgbClr val="000000"/>
                  </a:solidFill>
                  <a:effectLst/>
                  <a:latin typeface="NEU-BZ-S92"/>
                  <a:ea typeface="方正书宋_GBK"/>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2252911" y="5287245"/>
                <a:ext cx="4048801" cy="502958"/>
              </a:xfrm>
              <a:prstGeom prst="rect">
                <a:avLst/>
              </a:prstGeom>
              <a:blipFill>
                <a:blip r:embed="rId5"/>
                <a:stretch>
                  <a:fillRect t="-104819"/>
                </a:stretch>
              </a:blipFill>
            </p:spPr>
            <p:txBody>
              <a:bodyPr/>
              <a:lstStyle/>
              <a:p>
                <a:r>
                  <a:rPr lang="zh-CN" altLang="en-US">
                    <a:noFill/>
                  </a:rPr>
                  <a:t> </a:t>
                </a:r>
              </a:p>
            </p:txBody>
          </p:sp>
        </mc:Fallback>
      </mc:AlternateContent>
      <p:sp>
        <p:nvSpPr>
          <p:cNvPr id="13" name="矩形: 圆角 12">
            <a:extLst>
              <a:ext uri="{FF2B5EF4-FFF2-40B4-BE49-F238E27FC236}">
                <a16:creationId xmlns:a16="http://schemas.microsoft.com/office/drawing/2014/main" id="{4124A01C-355C-4FAE-A522-234C6928A52D}"/>
              </a:ext>
            </a:extLst>
          </p:cNvPr>
          <p:cNvSpPr/>
          <p:nvPr/>
        </p:nvSpPr>
        <p:spPr>
          <a:xfrm>
            <a:off x="2401059" y="2943780"/>
            <a:ext cx="3884299" cy="1366064"/>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FC29E76B-29E1-45D1-A94D-EACBCACD08FE}"/>
              </a:ext>
            </a:extLst>
          </p:cNvPr>
          <p:cNvSpPr/>
          <p:nvPr/>
        </p:nvSpPr>
        <p:spPr>
          <a:xfrm>
            <a:off x="2401059" y="4480421"/>
            <a:ext cx="3884299" cy="1366064"/>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Tree>
    <p:extLst>
      <p:ext uri="{BB962C8B-B14F-4D97-AF65-F5344CB8AC3E}">
        <p14:creationId xmlns:p14="http://schemas.microsoft.com/office/powerpoint/2010/main" val="25805243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460823" y="1299428"/>
            <a:ext cx="9703735" cy="155161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绕两根坐标轴旋转时</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新坐标系</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j</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的位置可以看成旧坐标系</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先绕</a:t>
            </a:r>
            <a:r>
              <a:rPr lang="en-US" altLang="zh-CN" sz="2100" i="1" dirty="0" err="1">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2100" i="1" baseline="-25000" dirty="0" err="1">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轴转过</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θ</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角</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达到</a:t>
            </a:r>
            <a:r>
              <a:rPr lang="en-US" altLang="zh-CN" sz="2100" i="1" dirty="0" err="1">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100" i="1" baseline="-25000" dirty="0" err="1">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sz="2100" i="1" dirty="0" err="1">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2100" i="1" baseline="-25000" dirty="0" err="1">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sz="2100" i="1" dirty="0" err="1">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2100" i="1" baseline="-25000"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再绕</a:t>
            </a:r>
            <a:r>
              <a:rPr lang="en-US" altLang="zh-CN" sz="2100" i="1" dirty="0" err="1">
                <a:latin typeface="Times New Roman" panose="02020603050405020304" pitchFamily="18" charset="0"/>
                <a:ea typeface="微软雅黑" panose="020B0503020204020204" pitchFamily="34" charset="-122"/>
                <a:cs typeface="Times New Roman" panose="02020603050405020304" pitchFamily="18" charset="0"/>
              </a:rPr>
              <a:t>xk</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轴转</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α</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角得到</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7-18b</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所示。这种坐标系的连续旋转</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可以用旋转矩阵的连乘表示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即</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工业机器人运动学与力学分析</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mc:AlternateContent xmlns:mc="http://schemas.openxmlformats.org/markup-compatibility/2006" xmlns:a14="http://schemas.microsoft.com/office/drawing/2010/main">
        <mc:Choice Requires="a14">
          <p:sp>
            <p:nvSpPr>
              <p:cNvPr id="2" name="矩形 1"/>
              <p:cNvSpPr/>
              <p:nvPr/>
            </p:nvSpPr>
            <p:spPr>
              <a:xfrm>
                <a:off x="2933003" y="3398057"/>
                <a:ext cx="6181051" cy="502958"/>
              </a:xfrm>
              <a:prstGeom prst="rect">
                <a:avLst/>
              </a:prstGeom>
            </p:spPr>
            <p:txBody>
              <a:bodyPr wrap="none">
                <a:spAutoFit/>
              </a:bodyPr>
              <a:lstStyle/>
              <a:p>
                <a:pPr indent="266700">
                  <a:lnSpc>
                    <a:spcPts val="1575"/>
                  </a:lnSpc>
                  <a:spcAft>
                    <a:spcPts val="0"/>
                  </a:spcAft>
                </a:pPr>
                <a:r>
                  <a:rPr lang="zh-CN" altLang="zh-CN" sz="2100" i="1" dirty="0">
                    <a:solidFill>
                      <a:srgbClr val="000000"/>
                    </a:solidFill>
                    <a:latin typeface="NEU-BZ-S92"/>
                    <a:ea typeface="方正书宋_GBK"/>
                    <a:cs typeface="Times New Roman" panose="02020603050405020304" pitchFamily="18" charset="0"/>
                  </a:rPr>
                  <a:t>　</a:t>
                </a:r>
                <a:r>
                  <a:rPr lang="en-US" altLang="zh-CN" sz="2100" dirty="0">
                    <a:solidFill>
                      <a:srgbClr val="000000"/>
                    </a:solidFill>
                    <a:effectLst/>
                    <a:latin typeface="方正书宋_GBK"/>
                    <a:ea typeface="方正书宋_GBK"/>
                    <a:cs typeface="Times New Roman" panose="02020603050405020304" pitchFamily="18" charset="0"/>
                  </a:rPr>
                  <a:t>[</a:t>
                </a:r>
                <a14:m>
                  <m:oMath xmlns:m="http://schemas.openxmlformats.org/officeDocument/2006/math">
                    <m:sSubSup>
                      <m:sSubSup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𝑅</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𝑖𝑗</m:t>
                        </m:r>
                      </m:sub>
                      <m:sup>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𝜃</m:t>
                        </m:r>
                        <m:r>
                          <m:rPr>
                            <m:nor/>
                          </m:rPr>
                          <a:rPr lang="en-US" altLang="zh-CN" sz="2100">
                            <a:solidFill>
                              <a:srgbClr val="000000"/>
                            </a:solidFill>
                            <a:effectLst/>
                            <a:latin typeface="Cambria Math" panose="02040503050406030204" pitchFamily="18" charset="0"/>
                            <a:ea typeface="方正书宋_GBK"/>
                            <a:cs typeface="Times New Roman" panose="02020603050405020304" pitchFamily="18" charset="0"/>
                          </a:rPr>
                          <m:t>,</m:t>
                        </m:r>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𝛼</m:t>
                        </m:r>
                      </m:sup>
                    </m:sSubSup>
                  </m:oMath>
                </a14:m>
                <a:r>
                  <a:rPr lang="en-US" altLang="zh-CN" sz="2100" dirty="0">
                    <a:solidFill>
                      <a:srgbClr val="000000"/>
                    </a:solidFill>
                    <a:effectLst/>
                    <a:latin typeface="方正书宋_GBK"/>
                    <a:ea typeface="方正书宋_GBK"/>
                    <a:cs typeface="Times New Roman" panose="02020603050405020304" pitchFamily="18" charset="0"/>
                  </a:rPr>
                  <a:t>]</a:t>
                </a:r>
                <a:r>
                  <a:rPr lang="en-US" altLang="zh-CN" sz="2100" i="1" dirty="0">
                    <a:solidFill>
                      <a:srgbClr val="000000"/>
                    </a:solidFill>
                    <a:effectLst/>
                    <a:latin typeface="NEU-BZ-S92"/>
                    <a:ea typeface="方正书宋_GBK"/>
                    <a:cs typeface="Times New Roman" panose="02020603050405020304" pitchFamily="18" charset="0"/>
                  </a:rPr>
                  <a:t>=</a:t>
                </a:r>
                <a14:m>
                  <m:oMath xmlns:m="http://schemas.openxmlformats.org/officeDocument/2006/math">
                    <m:d>
                      <m:dPr>
                        <m:begChr m:val="["/>
                        <m:endChr m:val="]"/>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mPr>
                          <m:mr>
                            <m:e>
                              <m:r>
                                <m:rPr>
                                  <m:sty m:val="p"/>
                                </m:rPr>
                                <a:rPr lang="en-US" altLang="zh-CN" sz="2100">
                                  <a:solidFill>
                                    <a:srgbClr val="000000"/>
                                  </a:solidFill>
                                  <a:effectLst/>
                                  <a:latin typeface="Cambria Math" panose="02040503050406030204" pitchFamily="18" charset="0"/>
                                  <a:ea typeface="方正书宋_GBK"/>
                                  <a:cs typeface="Times New Roman" panose="02020603050405020304" pitchFamily="18" charset="0"/>
                                </a:rPr>
                                <m:t>cos</m:t>
                              </m:r>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𝜃</m:t>
                              </m:r>
                            </m:e>
                            <m:e>
                              <m:r>
                                <m:rPr>
                                  <m:nor/>
                                </m:rP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m:t>
                              </m:r>
                              <m:r>
                                <m:rPr>
                                  <m:sty m:val="p"/>
                                </m:rPr>
                                <a:rPr lang="en-US" altLang="zh-CN" sz="2100">
                                  <a:solidFill>
                                    <a:srgbClr val="000000"/>
                                  </a:solidFill>
                                  <a:effectLst/>
                                  <a:latin typeface="Cambria Math" panose="02040503050406030204" pitchFamily="18" charset="0"/>
                                  <a:ea typeface="方正书宋_GBK"/>
                                  <a:cs typeface="Times New Roman" panose="02020603050405020304" pitchFamily="18" charset="0"/>
                                </a:rPr>
                                <m:t>sin</m:t>
                              </m:r>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𝜃</m:t>
                              </m:r>
                            </m:e>
                            <m:e>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0</m:t>
                              </m:r>
                            </m:e>
                          </m:mr>
                          <m:mr>
                            <m:e>
                              <m:r>
                                <m:rPr>
                                  <m:sty m:val="p"/>
                                </m:rPr>
                                <a:rPr lang="en-US" altLang="zh-CN" sz="2100">
                                  <a:solidFill>
                                    <a:srgbClr val="000000"/>
                                  </a:solidFill>
                                  <a:effectLst/>
                                  <a:latin typeface="Cambria Math" panose="02040503050406030204" pitchFamily="18" charset="0"/>
                                  <a:ea typeface="方正书宋_GBK"/>
                                  <a:cs typeface="Times New Roman" panose="02020603050405020304" pitchFamily="18" charset="0"/>
                                </a:rPr>
                                <m:t>sin</m:t>
                              </m:r>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𝜃</m:t>
                              </m:r>
                            </m:e>
                            <m:e>
                              <m:r>
                                <m:rPr>
                                  <m:nor/>
                                </m:rPr>
                                <a:rPr lang="zh-CN" altLang="zh-CN" sz="2100">
                                  <a:solidFill>
                                    <a:srgbClr val="000000"/>
                                  </a:solidFill>
                                  <a:effectLst/>
                                  <a:latin typeface="Cambria Math" panose="02040503050406030204" pitchFamily="18" charset="0"/>
                                  <a:ea typeface="方正书宋_GBK"/>
                                  <a:cs typeface="Times New Roman" panose="02020603050405020304" pitchFamily="18" charset="0"/>
                                </a:rPr>
                                <m:t>　</m:t>
                              </m:r>
                              <m:r>
                                <m:rPr>
                                  <m:sty m:val="p"/>
                                </m:rPr>
                                <a:rPr lang="en-US" altLang="zh-CN" sz="2100">
                                  <a:solidFill>
                                    <a:srgbClr val="000000"/>
                                  </a:solidFill>
                                  <a:effectLst/>
                                  <a:latin typeface="Cambria Math" panose="02040503050406030204" pitchFamily="18" charset="0"/>
                                  <a:ea typeface="方正书宋_GBK"/>
                                  <a:cs typeface="Times New Roman" panose="02020603050405020304" pitchFamily="18" charset="0"/>
                                </a:rPr>
                                <m:t>cos</m:t>
                              </m:r>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𝜃</m:t>
                              </m:r>
                            </m:e>
                            <m:e>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0</m:t>
                              </m:r>
                            </m:e>
                          </m:mr>
                          <m:mr>
                            <m:e>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0</m:t>
                              </m:r>
                            </m:e>
                            <m:e>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0</m:t>
                              </m:r>
                            </m:e>
                            <m:e>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1</m:t>
                              </m:r>
                            </m:e>
                          </m:mr>
                        </m:m>
                      </m:e>
                    </m:d>
                    <m:d>
                      <m:dPr>
                        <m:begChr m:val="["/>
                        <m:endChr m:val="]"/>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1</m:t>
                              </m:r>
                            </m:e>
                            <m:e>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0</m:t>
                              </m:r>
                            </m:e>
                            <m:e>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0</m:t>
                              </m:r>
                            </m:e>
                          </m:mr>
                          <m:mr>
                            <m:e>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0</m:t>
                              </m:r>
                            </m:e>
                            <m:e>
                              <m:r>
                                <m:rPr>
                                  <m:sty m:val="p"/>
                                </m:rPr>
                                <a:rPr lang="en-US" altLang="zh-CN" sz="2100">
                                  <a:solidFill>
                                    <a:srgbClr val="000000"/>
                                  </a:solidFill>
                                  <a:effectLst/>
                                  <a:latin typeface="Cambria Math" panose="02040503050406030204" pitchFamily="18" charset="0"/>
                                  <a:ea typeface="方正书宋_GBK"/>
                                  <a:cs typeface="Times New Roman" panose="02020603050405020304" pitchFamily="18" charset="0"/>
                                </a:rPr>
                                <m:t>cos</m:t>
                              </m:r>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𝛼</m:t>
                              </m:r>
                            </m:e>
                            <m:e>
                              <m:r>
                                <m:rPr>
                                  <m:nor/>
                                </m:rP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m:t>
                              </m:r>
                              <m:r>
                                <m:rPr>
                                  <m:sty m:val="p"/>
                                </m:rPr>
                                <a:rPr lang="en-US" altLang="zh-CN" sz="2100">
                                  <a:solidFill>
                                    <a:srgbClr val="000000"/>
                                  </a:solidFill>
                                  <a:effectLst/>
                                  <a:latin typeface="Cambria Math" panose="02040503050406030204" pitchFamily="18" charset="0"/>
                                  <a:ea typeface="方正书宋_GBK"/>
                                  <a:cs typeface="Times New Roman" panose="02020603050405020304" pitchFamily="18" charset="0"/>
                                </a:rPr>
                                <m:t>sin</m:t>
                              </m:r>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𝛼</m:t>
                              </m:r>
                            </m:e>
                          </m:mr>
                          <m:mr>
                            <m:e>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0</m:t>
                              </m:r>
                            </m:e>
                            <m:e>
                              <m:r>
                                <m:rPr>
                                  <m:sty m:val="p"/>
                                </m:rPr>
                                <a:rPr lang="en-US" altLang="zh-CN" sz="2100">
                                  <a:solidFill>
                                    <a:srgbClr val="000000"/>
                                  </a:solidFill>
                                  <a:effectLst/>
                                  <a:latin typeface="Cambria Math" panose="02040503050406030204" pitchFamily="18" charset="0"/>
                                  <a:ea typeface="方正书宋_GBK"/>
                                  <a:cs typeface="Times New Roman" panose="02020603050405020304" pitchFamily="18" charset="0"/>
                                </a:rPr>
                                <m:t>sin</m:t>
                              </m:r>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𝛼</m:t>
                              </m:r>
                            </m:e>
                            <m:e>
                              <m:r>
                                <m:rPr>
                                  <m:nor/>
                                </m:rPr>
                                <a:rPr lang="zh-CN" altLang="zh-CN" sz="2100">
                                  <a:solidFill>
                                    <a:srgbClr val="000000"/>
                                  </a:solidFill>
                                  <a:effectLst/>
                                  <a:latin typeface="Cambria Math" panose="02040503050406030204" pitchFamily="18" charset="0"/>
                                  <a:ea typeface="方正书宋_GBK"/>
                                  <a:cs typeface="Times New Roman" panose="02020603050405020304" pitchFamily="18" charset="0"/>
                                </a:rPr>
                                <m:t>　</m:t>
                              </m:r>
                              <m:r>
                                <m:rPr>
                                  <m:sty m:val="p"/>
                                </m:rPr>
                                <a:rPr lang="en-US" altLang="zh-CN" sz="2100">
                                  <a:solidFill>
                                    <a:srgbClr val="000000"/>
                                  </a:solidFill>
                                  <a:effectLst/>
                                  <a:latin typeface="Cambria Math" panose="02040503050406030204" pitchFamily="18" charset="0"/>
                                  <a:ea typeface="方正书宋_GBK"/>
                                  <a:cs typeface="Times New Roman" panose="02020603050405020304" pitchFamily="18" charset="0"/>
                                </a:rPr>
                                <m:t>cos</m:t>
                              </m:r>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𝛼</m:t>
                              </m:r>
                            </m:e>
                          </m:mr>
                        </m:m>
                      </m:e>
                    </m:d>
                  </m:oMath>
                </a14:m>
                <a:endParaRPr lang="zh-CN" altLang="zh-CN" sz="2100" dirty="0">
                  <a:solidFill>
                    <a:srgbClr val="000000"/>
                  </a:solidFill>
                  <a:effectLst/>
                  <a:latin typeface="NEU-BZ-S92"/>
                  <a:ea typeface="方正书宋_GBK"/>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2933003" y="3398057"/>
                <a:ext cx="6181051" cy="502958"/>
              </a:xfrm>
              <a:prstGeom prst="rect">
                <a:avLst/>
              </a:prstGeom>
              <a:blipFill>
                <a:blip r:embed="rId4"/>
                <a:stretch>
                  <a:fillRect t="-1048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1636859" y="4146684"/>
                <a:ext cx="4234172" cy="1136337"/>
              </a:xfrm>
              <a:prstGeom prst="rect">
                <a:avLst/>
              </a:prstGeom>
            </p:spPr>
            <p:txBody>
              <a:bodyPr wrap="none">
                <a:spAutoFit/>
              </a:bodyPr>
              <a:lstStyle/>
              <a:p>
                <a:r>
                  <a:rPr lang="en-US" altLang="zh-CN" sz="2100" i="1" dirty="0">
                    <a:solidFill>
                      <a:srgbClr val="000000"/>
                    </a:solidFill>
                    <a:latin typeface="NEU-BZ-S92"/>
                    <a:ea typeface="方正书宋_GBK"/>
                    <a:cs typeface="Times New Roman" panose="02020603050405020304" pitchFamily="18" charset="0"/>
                  </a:rPr>
                  <a:t>=</a:t>
                </a:r>
                <a14:m>
                  <m:oMath xmlns:m="http://schemas.openxmlformats.org/officeDocument/2006/math">
                    <m:d>
                      <m:dPr>
                        <m:begChr m:val="["/>
                        <m:endChr m:val="]"/>
                        <m:ctrlPr>
                          <a:rPr lang="zh-CN" altLang="zh-CN" sz="2100" i="1">
                            <a:effectLst/>
                            <a:latin typeface="Cambria Math" panose="02040503050406030204" pitchFamily="18" charset="0"/>
                            <a:ea typeface="Cambria Math" panose="02040503050406030204" pitchFamily="18" charset="0"/>
                          </a:rPr>
                        </m:ctrlPr>
                      </m:dPr>
                      <m:e>
                        <m:m>
                          <m:mPr>
                            <m:plcHide m:val="on"/>
                            <m:mcs>
                              <m:mc>
                                <m:mcPr>
                                  <m:count m:val="3"/>
                                  <m:mcJc m:val="center"/>
                                </m:mcPr>
                              </m:mc>
                            </m:mcs>
                            <m:ctrlPr>
                              <a:rPr lang="zh-CN" altLang="zh-CN" sz="2100" i="1">
                                <a:effectLst/>
                                <a:latin typeface="Cambria Math" panose="02040503050406030204" pitchFamily="18" charset="0"/>
                                <a:ea typeface="Cambria Math" panose="02040503050406030204" pitchFamily="18" charset="0"/>
                              </a:rPr>
                            </m:ctrlPr>
                          </m:mPr>
                          <m:mr>
                            <m:e>
                              <m:r>
                                <m:rPr>
                                  <m:sty m:val="p"/>
                                </m:rPr>
                                <a:rPr lang="en-US" altLang="zh-CN" sz="2100">
                                  <a:solidFill>
                                    <a:srgbClr val="000000"/>
                                  </a:solidFill>
                                  <a:effectLst/>
                                  <a:latin typeface="Cambria Math" panose="02040503050406030204" pitchFamily="18" charset="0"/>
                                  <a:ea typeface="方正书宋_GBK"/>
                                  <a:cs typeface="Times New Roman" panose="02020603050405020304" pitchFamily="18" charset="0"/>
                                </a:rPr>
                                <m:t>cos</m:t>
                              </m:r>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𝜃</m:t>
                              </m:r>
                            </m:e>
                            <m:e>
                              <m:r>
                                <m:rPr>
                                  <m:nor/>
                                </m:rP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m:t>
                              </m:r>
                              <m:r>
                                <m:rPr>
                                  <m:sty m:val="p"/>
                                </m:rPr>
                                <a:rPr lang="en-US" altLang="zh-CN" sz="2100">
                                  <a:solidFill>
                                    <a:srgbClr val="000000"/>
                                  </a:solidFill>
                                  <a:effectLst/>
                                  <a:latin typeface="Cambria Math" panose="02040503050406030204" pitchFamily="18" charset="0"/>
                                  <a:ea typeface="方正书宋_GBK"/>
                                  <a:cs typeface="Times New Roman" panose="02020603050405020304" pitchFamily="18" charset="0"/>
                                </a:rPr>
                                <m:t>sin</m:t>
                              </m:r>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𝜃</m:t>
                              </m:r>
                              <m:r>
                                <m:rPr>
                                  <m:sty m:val="p"/>
                                </m:rPr>
                                <a:rPr lang="en-US" altLang="zh-CN" sz="2100">
                                  <a:solidFill>
                                    <a:srgbClr val="000000"/>
                                  </a:solidFill>
                                  <a:effectLst/>
                                  <a:latin typeface="Cambria Math" panose="02040503050406030204" pitchFamily="18" charset="0"/>
                                  <a:ea typeface="方正书宋_GBK"/>
                                  <a:cs typeface="Times New Roman" panose="02020603050405020304" pitchFamily="18" charset="0"/>
                                </a:rPr>
                                <m:t>cos</m:t>
                              </m:r>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𝛼</m:t>
                              </m:r>
                            </m:e>
                            <m:e>
                              <m:r>
                                <m:rPr>
                                  <m:nor/>
                                </m:rPr>
                                <a:rPr lang="zh-CN" altLang="zh-CN" sz="2100">
                                  <a:solidFill>
                                    <a:srgbClr val="000000"/>
                                  </a:solidFill>
                                  <a:effectLst/>
                                  <a:latin typeface="Cambria Math" panose="02040503050406030204" pitchFamily="18" charset="0"/>
                                  <a:ea typeface="方正书宋_GBK"/>
                                  <a:cs typeface="Times New Roman" panose="02020603050405020304" pitchFamily="18" charset="0"/>
                                </a:rPr>
                                <m:t>　</m:t>
                              </m:r>
                              <m:r>
                                <m:rPr>
                                  <m:sty m:val="p"/>
                                </m:rPr>
                                <a:rPr lang="en-US" altLang="zh-CN" sz="2100">
                                  <a:solidFill>
                                    <a:srgbClr val="000000"/>
                                  </a:solidFill>
                                  <a:effectLst/>
                                  <a:latin typeface="Cambria Math" panose="02040503050406030204" pitchFamily="18" charset="0"/>
                                  <a:ea typeface="方正书宋_GBK"/>
                                  <a:cs typeface="Times New Roman" panose="02020603050405020304" pitchFamily="18" charset="0"/>
                                </a:rPr>
                                <m:t>sin</m:t>
                              </m:r>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𝜃</m:t>
                              </m:r>
                              <m:r>
                                <m:rPr>
                                  <m:sty m:val="p"/>
                                </m:rPr>
                                <a:rPr lang="en-US" altLang="zh-CN" sz="2100">
                                  <a:solidFill>
                                    <a:srgbClr val="000000"/>
                                  </a:solidFill>
                                  <a:effectLst/>
                                  <a:latin typeface="Cambria Math" panose="02040503050406030204" pitchFamily="18" charset="0"/>
                                  <a:ea typeface="方正书宋_GBK"/>
                                  <a:cs typeface="Times New Roman" panose="02020603050405020304" pitchFamily="18" charset="0"/>
                                </a:rPr>
                                <m:t>sin</m:t>
                              </m:r>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𝛼</m:t>
                              </m:r>
                            </m:e>
                          </m:mr>
                          <m:mr>
                            <m:e>
                              <m:r>
                                <m:rPr>
                                  <m:sty m:val="p"/>
                                </m:rPr>
                                <a:rPr lang="en-US" altLang="zh-CN" sz="2100">
                                  <a:solidFill>
                                    <a:srgbClr val="000000"/>
                                  </a:solidFill>
                                  <a:effectLst/>
                                  <a:latin typeface="Cambria Math" panose="02040503050406030204" pitchFamily="18" charset="0"/>
                                  <a:ea typeface="方正书宋_GBK"/>
                                  <a:cs typeface="Times New Roman" panose="02020603050405020304" pitchFamily="18" charset="0"/>
                                </a:rPr>
                                <m:t>sin</m:t>
                              </m:r>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𝜃</m:t>
                              </m:r>
                            </m:e>
                            <m:e>
                              <m:r>
                                <m:rPr>
                                  <m:nor/>
                                </m:rPr>
                                <a:rPr lang="zh-CN" altLang="zh-CN" sz="2100">
                                  <a:solidFill>
                                    <a:srgbClr val="000000"/>
                                  </a:solidFill>
                                  <a:effectLst/>
                                  <a:latin typeface="Cambria Math" panose="02040503050406030204" pitchFamily="18" charset="0"/>
                                  <a:ea typeface="方正书宋_GBK"/>
                                  <a:cs typeface="Times New Roman" panose="02020603050405020304" pitchFamily="18" charset="0"/>
                                </a:rPr>
                                <m:t>　</m:t>
                              </m:r>
                              <m:r>
                                <m:rPr>
                                  <m:sty m:val="p"/>
                                </m:rPr>
                                <a:rPr lang="en-US" altLang="zh-CN" sz="2100">
                                  <a:solidFill>
                                    <a:srgbClr val="000000"/>
                                  </a:solidFill>
                                  <a:effectLst/>
                                  <a:latin typeface="Cambria Math" panose="02040503050406030204" pitchFamily="18" charset="0"/>
                                  <a:ea typeface="方正书宋_GBK"/>
                                  <a:cs typeface="Times New Roman" panose="02020603050405020304" pitchFamily="18" charset="0"/>
                                </a:rPr>
                                <m:t>cos</m:t>
                              </m:r>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𝜃</m:t>
                              </m:r>
                              <m:r>
                                <m:rPr>
                                  <m:sty m:val="p"/>
                                </m:rPr>
                                <a:rPr lang="en-US" altLang="zh-CN" sz="2100">
                                  <a:solidFill>
                                    <a:srgbClr val="000000"/>
                                  </a:solidFill>
                                  <a:effectLst/>
                                  <a:latin typeface="Cambria Math" panose="02040503050406030204" pitchFamily="18" charset="0"/>
                                  <a:ea typeface="方正书宋_GBK"/>
                                  <a:cs typeface="Times New Roman" panose="02020603050405020304" pitchFamily="18" charset="0"/>
                                </a:rPr>
                                <m:t>cos</m:t>
                              </m:r>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𝛼</m:t>
                              </m:r>
                            </m:e>
                            <m:e>
                              <m:r>
                                <m:rPr>
                                  <m:nor/>
                                </m:rP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m:t>
                              </m:r>
                              <m:r>
                                <m:rPr>
                                  <m:sty m:val="p"/>
                                </m:rPr>
                                <a:rPr lang="en-US" altLang="zh-CN" sz="2100">
                                  <a:solidFill>
                                    <a:srgbClr val="000000"/>
                                  </a:solidFill>
                                  <a:effectLst/>
                                  <a:latin typeface="Cambria Math" panose="02040503050406030204" pitchFamily="18" charset="0"/>
                                  <a:ea typeface="方正书宋_GBK"/>
                                  <a:cs typeface="Times New Roman" panose="02020603050405020304" pitchFamily="18" charset="0"/>
                                </a:rPr>
                                <m:t>cos</m:t>
                              </m:r>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𝜃</m:t>
                              </m:r>
                              <m:r>
                                <m:rPr>
                                  <m:sty m:val="p"/>
                                </m:rPr>
                                <a:rPr lang="en-US" altLang="zh-CN" sz="2100">
                                  <a:solidFill>
                                    <a:srgbClr val="000000"/>
                                  </a:solidFill>
                                  <a:effectLst/>
                                  <a:latin typeface="Cambria Math" panose="02040503050406030204" pitchFamily="18" charset="0"/>
                                  <a:ea typeface="方正书宋_GBK"/>
                                  <a:cs typeface="Times New Roman" panose="02020603050405020304" pitchFamily="18" charset="0"/>
                                </a:rPr>
                                <m:t>sin</m:t>
                              </m:r>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𝛼</m:t>
                              </m:r>
                            </m:e>
                          </m:mr>
                          <m:mr>
                            <m:e>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0</m:t>
                              </m:r>
                            </m:e>
                            <m:e>
                              <m:r>
                                <m:rPr>
                                  <m:sty m:val="p"/>
                                </m:rPr>
                                <a:rPr lang="en-US" altLang="zh-CN" sz="2100">
                                  <a:solidFill>
                                    <a:srgbClr val="000000"/>
                                  </a:solidFill>
                                  <a:effectLst/>
                                  <a:latin typeface="Cambria Math" panose="02040503050406030204" pitchFamily="18" charset="0"/>
                                  <a:ea typeface="方正书宋_GBK"/>
                                  <a:cs typeface="Times New Roman" panose="02020603050405020304" pitchFamily="18" charset="0"/>
                                </a:rPr>
                                <m:t>sin</m:t>
                              </m:r>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𝛼</m:t>
                              </m:r>
                            </m:e>
                            <m:e>
                              <m:r>
                                <m:rPr>
                                  <m:sty m:val="p"/>
                                </m:rPr>
                                <a:rPr lang="en-US" altLang="zh-CN" sz="2100">
                                  <a:solidFill>
                                    <a:srgbClr val="000000"/>
                                  </a:solidFill>
                                  <a:effectLst/>
                                  <a:latin typeface="Cambria Math" panose="02040503050406030204" pitchFamily="18" charset="0"/>
                                  <a:ea typeface="方正书宋_GBK"/>
                                  <a:cs typeface="Times New Roman" panose="02020603050405020304" pitchFamily="18" charset="0"/>
                                </a:rPr>
                                <m:t>cos</m:t>
                              </m:r>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𝛼</m:t>
                              </m:r>
                            </m:e>
                          </m:mr>
                        </m:m>
                      </m:e>
                    </m:d>
                  </m:oMath>
                </a14:m>
                <a:endParaRPr lang="zh-CN" altLang="en-US" sz="2100" dirty="0"/>
              </a:p>
            </p:txBody>
          </p:sp>
        </mc:Choice>
        <mc:Fallback xmlns="">
          <p:sp>
            <p:nvSpPr>
              <p:cNvPr id="3" name="矩形 2"/>
              <p:cNvSpPr>
                <a:spLocks noRot="1" noChangeAspect="1" noMove="1" noResize="1" noEditPoints="1" noAdjustHandles="1" noChangeArrowheads="1" noChangeShapeType="1" noTextEdit="1"/>
              </p:cNvSpPr>
              <p:nvPr/>
            </p:nvSpPr>
            <p:spPr>
              <a:xfrm>
                <a:off x="1636859" y="4146684"/>
                <a:ext cx="4234172" cy="1136337"/>
              </a:xfrm>
              <a:prstGeom prst="rect">
                <a:avLst/>
              </a:prstGeom>
              <a:blipFill>
                <a:blip r:embed="rId5"/>
                <a:stretch>
                  <a:fillRect l="-1729"/>
                </a:stretch>
              </a:blipFill>
            </p:spPr>
            <p:txBody>
              <a:bodyPr/>
              <a:lstStyle/>
              <a:p>
                <a:r>
                  <a:rPr lang="zh-CN" altLang="en-US">
                    <a:noFill/>
                  </a:rPr>
                  <a:t> </a:t>
                </a:r>
              </a:p>
            </p:txBody>
          </p:sp>
        </mc:Fallback>
      </mc:AlternateContent>
      <p:sp>
        <p:nvSpPr>
          <p:cNvPr id="6" name="矩形 5"/>
          <p:cNvSpPr/>
          <p:nvPr/>
        </p:nvSpPr>
        <p:spPr>
          <a:xfrm>
            <a:off x="10059171" y="4647825"/>
            <a:ext cx="723275" cy="309315"/>
          </a:xfrm>
          <a:prstGeom prst="rect">
            <a:avLst/>
          </a:prstGeom>
        </p:spPr>
        <p:txBody>
          <a:bodyPr wrap="none">
            <a:spAutoFit/>
          </a:bodyPr>
          <a:lstStyle/>
          <a:p>
            <a:pPr>
              <a:lnSpc>
                <a:spcPts val="1575"/>
              </a:lnSpc>
              <a:spcAft>
                <a:spcPts val="0"/>
              </a:spcAft>
            </a:pPr>
            <a:r>
              <a:rPr lang="en-US" altLang="zh-CN" sz="2100" dirty="0">
                <a:solidFill>
                  <a:srgbClr val="000000"/>
                </a:solidFill>
                <a:latin typeface="Times New Roman" panose="02020603050405020304" pitchFamily="18" charset="0"/>
                <a:ea typeface="方正书宋_GBK"/>
                <a:cs typeface="Times New Roman" panose="02020603050405020304" pitchFamily="18" charset="0"/>
              </a:rPr>
              <a:t>(7</a:t>
            </a:r>
            <a:r>
              <a:rPr lang="en-US" altLang="zh-CN" sz="2100" i="1" dirty="0">
                <a:solidFill>
                  <a:srgbClr val="000000"/>
                </a:solidFill>
                <a:latin typeface="Times New Roman" panose="02020603050405020304" pitchFamily="18" charset="0"/>
                <a:ea typeface="方正书宋_GBK"/>
                <a:cs typeface="Times New Roman" panose="02020603050405020304" pitchFamily="18" charset="0"/>
              </a:rPr>
              <a:t>-</a:t>
            </a:r>
            <a:r>
              <a:rPr lang="en-US" altLang="zh-CN" sz="2100" dirty="0">
                <a:solidFill>
                  <a:srgbClr val="000000"/>
                </a:solidFill>
                <a:latin typeface="Times New Roman" panose="02020603050405020304" pitchFamily="18" charset="0"/>
                <a:ea typeface="方正书宋_GBK"/>
                <a:cs typeface="Times New Roman" panose="02020603050405020304" pitchFamily="18" charset="0"/>
              </a:rPr>
              <a:t>7)</a:t>
            </a:r>
            <a:endParaRPr lang="zh-CN" altLang="zh-CN" sz="2100" dirty="0">
              <a:solidFill>
                <a:srgbClr val="000000"/>
              </a:solidFill>
              <a:effectLst/>
              <a:latin typeface="Times New Roman" panose="02020603050405020304" pitchFamily="18" charset="0"/>
              <a:ea typeface="方正书宋_GBK"/>
              <a:cs typeface="Times New Roman" panose="02020603050405020304" pitchFamily="18" charset="0"/>
            </a:endParaRPr>
          </a:p>
        </p:txBody>
      </p:sp>
      <p:sp>
        <p:nvSpPr>
          <p:cNvPr id="19" name="TextBox 17"/>
          <p:cNvSpPr txBox="1"/>
          <p:nvPr/>
        </p:nvSpPr>
        <p:spPr>
          <a:xfrm>
            <a:off x="1348827" y="5411026"/>
            <a:ext cx="9703735" cy="1009547"/>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由此可见</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方向余弦矩阵的依次连乘可完成坐标系的连续变换</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用同样的方法</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可以得出绕其他坐标轴两次旋转的旋转矩阵。</a:t>
            </a:r>
          </a:p>
        </p:txBody>
      </p:sp>
      <p:sp>
        <p:nvSpPr>
          <p:cNvPr id="22" name="矩形: 圆角 21">
            <a:extLst>
              <a:ext uri="{FF2B5EF4-FFF2-40B4-BE49-F238E27FC236}">
                <a16:creationId xmlns:a16="http://schemas.microsoft.com/office/drawing/2014/main" id="{B794A2BF-0EA9-401D-963A-43475D04DA1F}"/>
              </a:ext>
            </a:extLst>
          </p:cNvPr>
          <p:cNvSpPr/>
          <p:nvPr/>
        </p:nvSpPr>
        <p:spPr>
          <a:xfrm>
            <a:off x="3437059" y="2769954"/>
            <a:ext cx="5832648" cy="1210402"/>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2795B7C7-63BA-4FB2-A679-2D1476D15B17}"/>
              </a:ext>
            </a:extLst>
          </p:cNvPr>
          <p:cNvSpPr/>
          <p:nvPr/>
        </p:nvSpPr>
        <p:spPr>
          <a:xfrm>
            <a:off x="1492843" y="4084818"/>
            <a:ext cx="4464496" cy="1366064"/>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Tree>
    <p:extLst>
      <p:ext uri="{BB962C8B-B14F-4D97-AF65-F5344CB8AC3E}">
        <p14:creationId xmlns:p14="http://schemas.microsoft.com/office/powerpoint/2010/main" val="57304064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2F9791A2-0461-4986-976F-5917DD81EB22}"/>
                  </a:ext>
                </a:extLst>
              </p:cNvPr>
              <p:cNvSpPr txBox="1"/>
              <p:nvPr>
                <p:custDataLst>
                  <p:tags r:id="rId2"/>
                </p:custDataLst>
              </p:nvPr>
            </p:nvSpPr>
            <p:spPr>
              <a:xfrm>
                <a:off x="1286157" y="669690"/>
                <a:ext cx="10286436" cy="2260203"/>
              </a:xfrm>
              <a:prstGeom prst="rect">
                <a:avLst/>
              </a:prstGeom>
              <a:noFill/>
            </p:spPr>
            <p:txBody>
              <a:bodyPr vert="horz" wrap="square"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旧坐标系 </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 </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绕 </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z </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轴转 </a:t>
                </a:r>
                <a14:m>
                  <m:oMath xmlns:m="http://schemas.openxmlformats.org/officeDocument/2006/math">
                    <m:f>
                      <m:fPr>
                        <m:ctrlPr>
                          <a:rPr lang="en-US" altLang="zh-CN" sz="2742"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fPr>
                      <m:num>
                        <m:r>
                          <a:rPr lang="zh-CN" altLang="en-US" sz="2742"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𝜋</m:t>
                        </m:r>
                      </m:num>
                      <m:den>
                        <m:r>
                          <a:rPr lang="en-US" altLang="zh-CN" sz="2742"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3</m:t>
                        </m:r>
                      </m:den>
                    </m:f>
                  </m:oMath>
                </a14:m>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，再绕 </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y </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轴转 </a:t>
                </a:r>
                <a14:m>
                  <m:oMath xmlns:m="http://schemas.openxmlformats.org/officeDocument/2006/math">
                    <m:f>
                      <m:fPr>
                        <m:ctrlPr>
                          <a:rPr lang="en-US" altLang="zh-CN" sz="2742"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fPr>
                      <m:num>
                        <m:r>
                          <a:rPr lang="en-US" altLang="zh-CN" sz="2742"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 </m:t>
                        </m:r>
                        <m:r>
                          <a:rPr lang="zh-CN" altLang="en-US" sz="2742"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𝜋</m:t>
                        </m:r>
                      </m:num>
                      <m:den>
                        <m:r>
                          <a:rPr lang="en-US" altLang="zh-CN" sz="2742"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6</m:t>
                        </m:r>
                      </m:den>
                    </m:f>
                  </m:oMath>
                </a14:m>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后得到新坐标系 </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j</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，该过程的旋转矩阵为：</a:t>
                </a:r>
              </a:p>
            </p:txBody>
          </p:sp>
        </mc:Choice>
        <mc:Fallback xmlns="">
          <p:sp>
            <p:nvSpPr>
              <p:cNvPr id="4" name="文本框 3">
                <a:extLst>
                  <a:ext uri="{FF2B5EF4-FFF2-40B4-BE49-F238E27FC236}">
                    <a16:creationId xmlns:a16="http://schemas.microsoft.com/office/drawing/2014/main" id="{2F9791A2-0461-4986-976F-5917DD81EB22}"/>
                  </a:ext>
                </a:extLst>
              </p:cNvPr>
              <p:cNvSpPr txBox="1">
                <a:spLocks noRot="1" noChangeAspect="1" noMove="1" noResize="1" noEditPoints="1" noAdjustHandles="1" noChangeArrowheads="1" noChangeShapeType="1" noTextEdit="1"/>
              </p:cNvSpPr>
              <p:nvPr>
                <p:custDataLst>
                  <p:tags r:id="rId15"/>
                </p:custDataLst>
              </p:nvPr>
            </p:nvSpPr>
            <p:spPr>
              <a:xfrm>
                <a:off x="1286157" y="669690"/>
                <a:ext cx="10286436" cy="2260203"/>
              </a:xfrm>
              <a:prstGeom prst="rect">
                <a:avLst/>
              </a:prstGeom>
              <a:blipFill>
                <a:blip r:embed="rId16"/>
                <a:stretch>
                  <a:fillRect l="-1233"/>
                </a:stretch>
              </a:blipFill>
            </p:spPr>
            <p:txBody>
              <a:bodyPr/>
              <a:lstStyle/>
              <a:p>
                <a:r>
                  <a:rPr lang="zh-CN" altLang="en-US">
                    <a:noFill/>
                  </a:rPr>
                  <a:t> </a:t>
                </a:r>
              </a:p>
            </p:txBody>
          </p:sp>
        </mc:Fallback>
      </mc:AlternateContent>
      <p:sp>
        <p:nvSpPr>
          <p:cNvPr id="9" name="椭圆 8">
            <a:extLst>
              <a:ext uri="{FF2B5EF4-FFF2-40B4-BE49-F238E27FC236}">
                <a16:creationId xmlns:a16="http://schemas.microsoft.com/office/drawing/2014/main" id="{7757BF21-44AA-4953-B19B-1E5D1BEEFFF1}"/>
              </a:ext>
            </a:extLst>
          </p:cNvPr>
          <p:cNvSpPr>
            <a:spLocks noChangeAspect="1"/>
          </p:cNvSpPr>
          <p:nvPr>
            <p:custDataLst>
              <p:tags r:id="rId3"/>
            </p:custDataLst>
          </p:nvPr>
        </p:nvSpPr>
        <p:spPr>
          <a:xfrm>
            <a:off x="1576370" y="2725637"/>
            <a:ext cx="542449" cy="542449"/>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B9EC6A00-DF9A-4B95-BCD8-892DFEB7CF9F}"/>
              </a:ext>
            </a:extLst>
          </p:cNvPr>
          <p:cNvSpPr>
            <a:spLocks noChangeAspect="1"/>
          </p:cNvSpPr>
          <p:nvPr>
            <p:custDataLst>
              <p:tags r:id="rId4"/>
            </p:custDataLst>
          </p:nvPr>
        </p:nvSpPr>
        <p:spPr>
          <a:xfrm>
            <a:off x="4429305" y="2725637"/>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12791E09-3155-4685-9E2A-595BC31BD9AE}"/>
              </a:ext>
            </a:extLst>
          </p:cNvPr>
          <p:cNvSpPr>
            <a:spLocks noChangeAspect="1"/>
          </p:cNvSpPr>
          <p:nvPr>
            <p:custDataLst>
              <p:tags r:id="rId5"/>
            </p:custDataLst>
          </p:nvPr>
        </p:nvSpPr>
        <p:spPr>
          <a:xfrm>
            <a:off x="7445001" y="2720950"/>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83A5382D-14B3-474B-9AC4-415824E5AB43}"/>
              </a:ext>
            </a:extLst>
          </p:cNvPr>
          <p:cNvSpPr>
            <a:spLocks noChangeAspect="1"/>
          </p:cNvSpPr>
          <p:nvPr>
            <p:custDataLst>
              <p:tags r:id="rId6"/>
            </p:custDataLst>
          </p:nvPr>
        </p:nvSpPr>
        <p:spPr>
          <a:xfrm>
            <a:off x="10297936" y="2720950"/>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E6709395-A39D-4C35-8B59-ECCAAE0E1D60}"/>
              </a:ext>
            </a:extLst>
          </p:cNvPr>
          <p:cNvSpPr/>
          <p:nvPr>
            <p:custDataLst>
              <p:tags r:id="rId7"/>
            </p:custDataLst>
          </p:nvPr>
        </p:nvSpPr>
        <p:spPr>
          <a:xfrm>
            <a:off x="9402798" y="6554590"/>
            <a:ext cx="1627346" cy="433959"/>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AF1B60CB-CC44-4E73-87BC-1F1880F19CBA}"/>
                  </a:ext>
                </a:extLst>
              </p:cNvPr>
              <p:cNvSpPr/>
              <p:nvPr/>
            </p:nvSpPr>
            <p:spPr>
              <a:xfrm>
                <a:off x="558735" y="3455601"/>
                <a:ext cx="2636876" cy="23347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zh-CN" sz="2215" i="1">
                              <a:latin typeface="Cambria Math" panose="02040503050406030204" pitchFamily="18" charset="0"/>
                              <a:ea typeface="Cambria Math" panose="02040503050406030204" pitchFamily="18" charset="0"/>
                            </a:rPr>
                          </m:ctrlPr>
                        </m:dPr>
                        <m:e>
                          <m:m>
                            <m:mPr>
                              <m:plcHide m:val="on"/>
                              <m:mcs>
                                <m:mc>
                                  <m:mcPr>
                                    <m:count m:val="3"/>
                                    <m:mcJc m:val="center"/>
                                  </m:mcPr>
                                </m:mc>
                              </m:mcs>
                              <m:ctrlPr>
                                <a:rPr lang="zh-CN" altLang="zh-CN" sz="2215" i="1">
                                  <a:latin typeface="Cambria Math" panose="02040503050406030204" pitchFamily="18" charset="0"/>
                                  <a:ea typeface="Cambria Math" panose="02040503050406030204" pitchFamily="18" charset="0"/>
                                </a:rPr>
                              </m:ctrlPr>
                            </m:mPr>
                            <m:mr>
                              <m:e>
                                <m:f>
                                  <m:fPr>
                                    <m:ctrlPr>
                                      <a:rPr lang="en-US" altLang="zh-CN" sz="2215" i="1">
                                        <a:solidFill>
                                          <a:srgbClr val="000000"/>
                                        </a:solidFill>
                                        <a:latin typeface="Cambria Math" panose="02040503050406030204" pitchFamily="18" charset="0"/>
                                        <a:cs typeface="Times New Roman" panose="02020603050405020304" pitchFamily="18" charset="0"/>
                                      </a:rPr>
                                    </m:ctrlPr>
                                  </m:fPr>
                                  <m:num>
                                    <m:rad>
                                      <m:radPr>
                                        <m:degHide m:val="on"/>
                                        <m:ctrlPr>
                                          <a:rPr lang="en-US" altLang="zh-CN" sz="2215" i="1">
                                            <a:solidFill>
                                              <a:srgbClr val="000000"/>
                                            </a:solidFill>
                                            <a:latin typeface="Cambria Math" panose="02040503050406030204" pitchFamily="18" charset="0"/>
                                            <a:cs typeface="Times New Roman" panose="02020603050405020304" pitchFamily="18" charset="0"/>
                                          </a:rPr>
                                        </m:ctrlPr>
                                      </m:radPr>
                                      <m:deg/>
                                      <m:e>
                                        <m:r>
                                          <a:rPr lang="en-US" altLang="zh-CN" sz="2215" i="1">
                                            <a:solidFill>
                                              <a:srgbClr val="000000"/>
                                            </a:solidFill>
                                            <a:latin typeface="Cambria Math" panose="02040503050406030204" pitchFamily="18" charset="0"/>
                                            <a:cs typeface="Times New Roman" panose="02020603050405020304" pitchFamily="18" charset="0"/>
                                          </a:rPr>
                                          <m:t>3</m:t>
                                        </m:r>
                                      </m:e>
                                    </m:rad>
                                  </m:num>
                                  <m:den>
                                    <m:r>
                                      <a:rPr lang="en-US" altLang="zh-CN" sz="2215" i="1">
                                        <a:solidFill>
                                          <a:srgbClr val="000000"/>
                                        </a:solidFill>
                                        <a:latin typeface="Cambria Math" panose="02040503050406030204" pitchFamily="18" charset="0"/>
                                        <a:cs typeface="Times New Roman" panose="02020603050405020304" pitchFamily="18" charset="0"/>
                                      </a:rPr>
                                      <m:t>4</m:t>
                                    </m:r>
                                  </m:den>
                                </m:f>
                              </m:e>
                              <m:e>
                                <m:r>
                                  <m:rPr>
                                    <m:nor/>
                                  </m:rPr>
                                  <a:rPr lang="en-US" altLang="zh-CN" sz="2215">
                                    <a:solidFill>
                                      <a:srgbClr val="000000"/>
                                    </a:solidFill>
                                    <a:latin typeface="Cambria Math" panose="02040503050406030204" pitchFamily="18" charset="0"/>
                                    <a:ea typeface="方正书宋_GBK"/>
                                    <a:cs typeface="Times New Roman" panose="02020603050405020304" pitchFamily="18" charset="0"/>
                                  </a:rPr>
                                  <m:t>−</m:t>
                                </m:r>
                                <m:f>
                                  <m:fPr>
                                    <m:ctrlPr>
                                      <a:rPr lang="en-US" altLang="zh-CN" sz="2215" i="1">
                                        <a:solidFill>
                                          <a:srgbClr val="000000"/>
                                        </a:solidFill>
                                        <a:latin typeface="Cambria Math" panose="02040503050406030204" pitchFamily="18" charset="0"/>
                                        <a:cs typeface="Times New Roman" panose="02020603050405020304" pitchFamily="18" charset="0"/>
                                      </a:rPr>
                                    </m:ctrlPr>
                                  </m:fPr>
                                  <m:num>
                                    <m:rad>
                                      <m:radPr>
                                        <m:degHide m:val="on"/>
                                        <m:ctrlPr>
                                          <a:rPr lang="en-US" altLang="zh-CN" sz="2215" i="1">
                                            <a:solidFill>
                                              <a:srgbClr val="000000"/>
                                            </a:solidFill>
                                            <a:latin typeface="Cambria Math" panose="02040503050406030204" pitchFamily="18" charset="0"/>
                                            <a:cs typeface="Times New Roman" panose="02020603050405020304" pitchFamily="18" charset="0"/>
                                          </a:rPr>
                                        </m:ctrlPr>
                                      </m:radPr>
                                      <m:deg/>
                                      <m:e>
                                        <m:r>
                                          <a:rPr lang="en-US" altLang="zh-CN" sz="2215" i="1">
                                            <a:solidFill>
                                              <a:srgbClr val="000000"/>
                                            </a:solidFill>
                                            <a:latin typeface="Cambria Math" panose="02040503050406030204" pitchFamily="18" charset="0"/>
                                            <a:cs typeface="Times New Roman" panose="02020603050405020304" pitchFamily="18" charset="0"/>
                                          </a:rPr>
                                          <m:t>3</m:t>
                                        </m:r>
                                      </m:e>
                                    </m:rad>
                                  </m:num>
                                  <m:den>
                                    <m:r>
                                      <a:rPr lang="en-US" altLang="zh-CN" sz="2215" i="1">
                                        <a:solidFill>
                                          <a:srgbClr val="000000"/>
                                        </a:solidFill>
                                        <a:latin typeface="Cambria Math" panose="02040503050406030204" pitchFamily="18" charset="0"/>
                                        <a:cs typeface="Times New Roman" panose="02020603050405020304" pitchFamily="18" charset="0"/>
                                      </a:rPr>
                                      <m:t>2</m:t>
                                    </m:r>
                                  </m:den>
                                </m:f>
                              </m:e>
                              <m:e>
                                <m:r>
                                  <a:rPr lang="en-US" altLang="zh-CN" sz="2215" i="1">
                                    <a:solidFill>
                                      <a:srgbClr val="000000"/>
                                    </a:solidFill>
                                    <a:latin typeface="Cambria Math" panose="02040503050406030204" pitchFamily="18" charset="0"/>
                                    <a:ea typeface="方正书宋_GBK"/>
                                    <a:cs typeface="Times New Roman" panose="02020603050405020304" pitchFamily="18" charset="0"/>
                                  </a:rPr>
                                  <m:t>−</m:t>
                                </m:r>
                                <m:f>
                                  <m:fPr>
                                    <m:ctrlPr>
                                      <a:rPr lang="en-US" altLang="zh-CN" sz="2215" i="1">
                                        <a:solidFill>
                                          <a:srgbClr val="000000"/>
                                        </a:solidFill>
                                        <a:latin typeface="Cambria Math" panose="02040503050406030204" pitchFamily="18" charset="0"/>
                                        <a:cs typeface="Times New Roman" panose="02020603050405020304" pitchFamily="18" charset="0"/>
                                      </a:rPr>
                                    </m:ctrlPr>
                                  </m:fPr>
                                  <m:num>
                                    <m:r>
                                      <a:rPr lang="en-US" altLang="zh-CN" sz="2215" i="1">
                                        <a:solidFill>
                                          <a:srgbClr val="000000"/>
                                        </a:solidFill>
                                        <a:latin typeface="Cambria Math" panose="02040503050406030204" pitchFamily="18" charset="0"/>
                                        <a:cs typeface="Times New Roman" panose="02020603050405020304" pitchFamily="18" charset="0"/>
                                      </a:rPr>
                                      <m:t>1</m:t>
                                    </m:r>
                                  </m:num>
                                  <m:den>
                                    <m:r>
                                      <a:rPr lang="en-US" altLang="zh-CN" sz="2215" i="1">
                                        <a:solidFill>
                                          <a:srgbClr val="000000"/>
                                        </a:solidFill>
                                        <a:latin typeface="Cambria Math" panose="02040503050406030204" pitchFamily="18" charset="0"/>
                                        <a:cs typeface="Times New Roman" panose="02020603050405020304" pitchFamily="18" charset="0"/>
                                      </a:rPr>
                                      <m:t>4</m:t>
                                    </m:r>
                                  </m:den>
                                </m:f>
                              </m:e>
                            </m:mr>
                            <m:mr>
                              <m:e>
                                <m:f>
                                  <m:fPr>
                                    <m:ctrlPr>
                                      <a:rPr lang="en-US" altLang="zh-CN" sz="2215" i="1">
                                        <a:solidFill>
                                          <a:srgbClr val="000000"/>
                                        </a:solidFill>
                                        <a:latin typeface="Cambria Math" panose="02040503050406030204" pitchFamily="18" charset="0"/>
                                        <a:cs typeface="Times New Roman" panose="02020603050405020304" pitchFamily="18" charset="0"/>
                                      </a:rPr>
                                    </m:ctrlPr>
                                  </m:fPr>
                                  <m:num>
                                    <m:r>
                                      <a:rPr lang="en-US" altLang="zh-CN" sz="2215" i="1">
                                        <a:solidFill>
                                          <a:srgbClr val="000000"/>
                                        </a:solidFill>
                                        <a:latin typeface="Cambria Math" panose="02040503050406030204" pitchFamily="18" charset="0"/>
                                        <a:cs typeface="Times New Roman" panose="02020603050405020304" pitchFamily="18" charset="0"/>
                                      </a:rPr>
                                      <m:t>3</m:t>
                                    </m:r>
                                  </m:num>
                                  <m:den>
                                    <m:r>
                                      <a:rPr lang="en-US" altLang="zh-CN" sz="2215" i="1">
                                        <a:solidFill>
                                          <a:srgbClr val="000000"/>
                                        </a:solidFill>
                                        <a:latin typeface="Cambria Math" panose="02040503050406030204" pitchFamily="18" charset="0"/>
                                        <a:cs typeface="Times New Roman" panose="02020603050405020304" pitchFamily="18" charset="0"/>
                                      </a:rPr>
                                      <m:t>4</m:t>
                                    </m:r>
                                  </m:den>
                                </m:f>
                              </m:e>
                              <m:e>
                                <m:f>
                                  <m:fPr>
                                    <m:ctrlPr>
                                      <a:rPr lang="en-US" altLang="zh-CN" sz="2215" i="1">
                                        <a:solidFill>
                                          <a:srgbClr val="000000"/>
                                        </a:solidFill>
                                        <a:latin typeface="Cambria Math" panose="02040503050406030204" pitchFamily="18" charset="0"/>
                                        <a:cs typeface="Times New Roman" panose="02020603050405020304" pitchFamily="18" charset="0"/>
                                      </a:rPr>
                                    </m:ctrlPr>
                                  </m:fPr>
                                  <m:num>
                                    <m:r>
                                      <a:rPr lang="en-US" altLang="zh-CN" sz="2215" i="1">
                                        <a:solidFill>
                                          <a:srgbClr val="000000"/>
                                        </a:solidFill>
                                        <a:latin typeface="Cambria Math" panose="02040503050406030204" pitchFamily="18" charset="0"/>
                                        <a:cs typeface="Times New Roman" panose="02020603050405020304" pitchFamily="18" charset="0"/>
                                      </a:rPr>
                                      <m:t>1</m:t>
                                    </m:r>
                                  </m:num>
                                  <m:den>
                                    <m:r>
                                      <a:rPr lang="en-US" altLang="zh-CN" sz="2215" i="1">
                                        <a:solidFill>
                                          <a:srgbClr val="000000"/>
                                        </a:solidFill>
                                        <a:latin typeface="Cambria Math" panose="02040503050406030204" pitchFamily="18" charset="0"/>
                                        <a:cs typeface="Times New Roman" panose="02020603050405020304" pitchFamily="18" charset="0"/>
                                      </a:rPr>
                                      <m:t>2</m:t>
                                    </m:r>
                                  </m:den>
                                </m:f>
                              </m:e>
                              <m:e>
                                <m:r>
                                  <m:rPr>
                                    <m:nor/>
                                  </m:rPr>
                                  <a:rPr lang="en-US" altLang="zh-CN" sz="2215">
                                    <a:solidFill>
                                      <a:srgbClr val="000000"/>
                                    </a:solidFill>
                                    <a:latin typeface="Cambria Math" panose="02040503050406030204" pitchFamily="18" charset="0"/>
                                    <a:ea typeface="方正书宋_GBK"/>
                                    <a:cs typeface="Times New Roman" panose="02020603050405020304" pitchFamily="18" charset="0"/>
                                  </a:rPr>
                                  <m:t>−</m:t>
                                </m:r>
                                <m:f>
                                  <m:fPr>
                                    <m:ctrlPr>
                                      <a:rPr lang="en-US" altLang="zh-CN" sz="2215" i="1">
                                        <a:solidFill>
                                          <a:srgbClr val="000000"/>
                                        </a:solidFill>
                                        <a:latin typeface="Cambria Math" panose="02040503050406030204" pitchFamily="18" charset="0"/>
                                        <a:cs typeface="Times New Roman" panose="02020603050405020304" pitchFamily="18" charset="0"/>
                                      </a:rPr>
                                    </m:ctrlPr>
                                  </m:fPr>
                                  <m:num>
                                    <m:rad>
                                      <m:radPr>
                                        <m:degHide m:val="on"/>
                                        <m:ctrlPr>
                                          <a:rPr lang="en-US" altLang="zh-CN" sz="2215" i="1">
                                            <a:solidFill>
                                              <a:srgbClr val="000000"/>
                                            </a:solidFill>
                                            <a:latin typeface="Cambria Math" panose="02040503050406030204" pitchFamily="18" charset="0"/>
                                            <a:cs typeface="Times New Roman" panose="02020603050405020304" pitchFamily="18" charset="0"/>
                                          </a:rPr>
                                        </m:ctrlPr>
                                      </m:radPr>
                                      <m:deg/>
                                      <m:e>
                                        <m:r>
                                          <a:rPr lang="en-US" altLang="zh-CN" sz="2215" i="1">
                                            <a:solidFill>
                                              <a:srgbClr val="000000"/>
                                            </a:solidFill>
                                            <a:latin typeface="Cambria Math" panose="02040503050406030204" pitchFamily="18" charset="0"/>
                                            <a:cs typeface="Times New Roman" panose="02020603050405020304" pitchFamily="18" charset="0"/>
                                          </a:rPr>
                                          <m:t>3</m:t>
                                        </m:r>
                                      </m:e>
                                    </m:rad>
                                  </m:num>
                                  <m:den>
                                    <m:r>
                                      <a:rPr lang="en-US" altLang="zh-CN" sz="2215" i="1">
                                        <a:solidFill>
                                          <a:srgbClr val="000000"/>
                                        </a:solidFill>
                                        <a:latin typeface="Cambria Math" panose="02040503050406030204" pitchFamily="18" charset="0"/>
                                        <a:cs typeface="Times New Roman" panose="02020603050405020304" pitchFamily="18" charset="0"/>
                                      </a:rPr>
                                      <m:t>4</m:t>
                                    </m:r>
                                  </m:den>
                                </m:f>
                              </m:e>
                            </m:mr>
                            <m:mr>
                              <m:e>
                                <m:f>
                                  <m:fPr>
                                    <m:ctrlPr>
                                      <a:rPr lang="en-US" altLang="zh-CN" sz="2215" i="1">
                                        <a:solidFill>
                                          <a:srgbClr val="000000"/>
                                        </a:solidFill>
                                        <a:latin typeface="Cambria Math" panose="02040503050406030204" pitchFamily="18" charset="0"/>
                                        <a:cs typeface="Times New Roman" panose="02020603050405020304" pitchFamily="18" charset="0"/>
                                      </a:rPr>
                                    </m:ctrlPr>
                                  </m:fPr>
                                  <m:num>
                                    <m:r>
                                      <a:rPr lang="en-US" altLang="zh-CN" sz="2215" i="1">
                                        <a:solidFill>
                                          <a:srgbClr val="000000"/>
                                        </a:solidFill>
                                        <a:latin typeface="Cambria Math" panose="02040503050406030204" pitchFamily="18" charset="0"/>
                                        <a:cs typeface="Times New Roman" panose="02020603050405020304" pitchFamily="18" charset="0"/>
                                      </a:rPr>
                                      <m:t>1</m:t>
                                    </m:r>
                                  </m:num>
                                  <m:den>
                                    <m:r>
                                      <a:rPr lang="en-US" altLang="zh-CN" sz="2215" i="1">
                                        <a:solidFill>
                                          <a:srgbClr val="000000"/>
                                        </a:solidFill>
                                        <a:latin typeface="Cambria Math" panose="02040503050406030204" pitchFamily="18" charset="0"/>
                                        <a:cs typeface="Times New Roman" panose="02020603050405020304" pitchFamily="18" charset="0"/>
                                      </a:rPr>
                                      <m:t>2</m:t>
                                    </m:r>
                                  </m:den>
                                </m:f>
                              </m:e>
                              <m:e>
                                <m:r>
                                  <a:rPr lang="en-US" altLang="zh-CN" sz="2215" i="1">
                                    <a:solidFill>
                                      <a:srgbClr val="000000"/>
                                    </a:solidFill>
                                    <a:latin typeface="Cambria Math" panose="02040503050406030204" pitchFamily="18" charset="0"/>
                                    <a:cs typeface="Times New Roman" panose="02020603050405020304" pitchFamily="18" charset="0"/>
                                  </a:rPr>
                                  <m:t>0</m:t>
                                </m:r>
                              </m:e>
                              <m:e>
                                <m:f>
                                  <m:fPr>
                                    <m:ctrlPr>
                                      <a:rPr lang="en-US" altLang="zh-CN" sz="2215" i="1">
                                        <a:solidFill>
                                          <a:srgbClr val="000000"/>
                                        </a:solidFill>
                                        <a:latin typeface="Cambria Math" panose="02040503050406030204" pitchFamily="18" charset="0"/>
                                        <a:cs typeface="Times New Roman" panose="02020603050405020304" pitchFamily="18" charset="0"/>
                                      </a:rPr>
                                    </m:ctrlPr>
                                  </m:fPr>
                                  <m:num>
                                    <m:rad>
                                      <m:radPr>
                                        <m:degHide m:val="on"/>
                                        <m:ctrlPr>
                                          <a:rPr lang="en-US" altLang="zh-CN" sz="2215" i="1">
                                            <a:solidFill>
                                              <a:srgbClr val="000000"/>
                                            </a:solidFill>
                                            <a:latin typeface="Cambria Math" panose="02040503050406030204" pitchFamily="18" charset="0"/>
                                            <a:cs typeface="Times New Roman" panose="02020603050405020304" pitchFamily="18" charset="0"/>
                                          </a:rPr>
                                        </m:ctrlPr>
                                      </m:radPr>
                                      <m:deg/>
                                      <m:e>
                                        <m:r>
                                          <a:rPr lang="en-US" altLang="zh-CN" sz="2215" i="1">
                                            <a:solidFill>
                                              <a:srgbClr val="000000"/>
                                            </a:solidFill>
                                            <a:latin typeface="Cambria Math" panose="02040503050406030204" pitchFamily="18" charset="0"/>
                                            <a:cs typeface="Times New Roman" panose="02020603050405020304" pitchFamily="18" charset="0"/>
                                          </a:rPr>
                                          <m:t>3</m:t>
                                        </m:r>
                                      </m:e>
                                    </m:rad>
                                  </m:num>
                                  <m:den>
                                    <m:r>
                                      <a:rPr lang="en-US" altLang="zh-CN" sz="2215" i="1">
                                        <a:solidFill>
                                          <a:srgbClr val="000000"/>
                                        </a:solidFill>
                                        <a:latin typeface="Cambria Math" panose="02040503050406030204" pitchFamily="18" charset="0"/>
                                        <a:cs typeface="Times New Roman" panose="02020603050405020304" pitchFamily="18" charset="0"/>
                                      </a:rPr>
                                      <m:t>2</m:t>
                                    </m:r>
                                  </m:den>
                                </m:f>
                              </m:e>
                            </m:mr>
                          </m:m>
                        </m:e>
                      </m:d>
                    </m:oMath>
                  </m:oMathPara>
                </a14:m>
                <a:endParaRPr lang="zh-CN" altLang="en-US" sz="2215" dirty="0"/>
              </a:p>
            </p:txBody>
          </p:sp>
        </mc:Choice>
        <mc:Fallback xmlns="">
          <p:sp>
            <p:nvSpPr>
              <p:cNvPr id="20" name="矩形 19">
                <a:extLst>
                  <a:ext uri="{FF2B5EF4-FFF2-40B4-BE49-F238E27FC236}">
                    <a16:creationId xmlns:a16="http://schemas.microsoft.com/office/drawing/2014/main" id="{AF1B60CB-CC44-4E73-87BC-1F1880F19CBA}"/>
                  </a:ext>
                </a:extLst>
              </p:cNvPr>
              <p:cNvSpPr>
                <a:spLocks noRot="1" noChangeAspect="1" noMove="1" noResize="1" noEditPoints="1" noAdjustHandles="1" noChangeArrowheads="1" noChangeShapeType="1" noTextEdit="1"/>
              </p:cNvSpPr>
              <p:nvPr/>
            </p:nvSpPr>
            <p:spPr>
              <a:xfrm>
                <a:off x="558735" y="3455601"/>
                <a:ext cx="2636876" cy="2334742"/>
              </a:xfrm>
              <a:prstGeom prst="rect">
                <a:avLst/>
              </a:prstGeom>
              <a:blipFill>
                <a:blip r:embed="rId17"/>
                <a:stretch>
                  <a:fillRect b="-5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82543A1B-5B29-49E5-A3E5-B2B8288F9538}"/>
                  </a:ext>
                </a:extLst>
              </p:cNvPr>
              <p:cNvSpPr/>
              <p:nvPr/>
            </p:nvSpPr>
            <p:spPr>
              <a:xfrm>
                <a:off x="3485515" y="3455601"/>
                <a:ext cx="2636876" cy="23347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zh-CN" sz="2215" i="1" smtClean="0">
                              <a:latin typeface="Cambria Math" panose="02040503050406030204" pitchFamily="18" charset="0"/>
                              <a:ea typeface="Cambria Math" panose="02040503050406030204" pitchFamily="18" charset="0"/>
                            </a:rPr>
                          </m:ctrlPr>
                        </m:dPr>
                        <m:e>
                          <m:m>
                            <m:mPr>
                              <m:plcHide m:val="on"/>
                              <m:mcs>
                                <m:mc>
                                  <m:mcPr>
                                    <m:count m:val="3"/>
                                    <m:mcJc m:val="center"/>
                                  </m:mcPr>
                                </m:mc>
                              </m:mcs>
                              <m:ctrlPr>
                                <a:rPr lang="zh-CN" altLang="zh-CN" sz="2215" i="1">
                                  <a:latin typeface="Cambria Math" panose="02040503050406030204" pitchFamily="18" charset="0"/>
                                  <a:ea typeface="Cambria Math" panose="02040503050406030204" pitchFamily="18" charset="0"/>
                                </a:rPr>
                              </m:ctrlPr>
                            </m:mPr>
                            <m:mr>
                              <m:e>
                                <m:f>
                                  <m:fPr>
                                    <m:ctrlPr>
                                      <a:rPr lang="en-US" altLang="zh-CN" sz="2215" i="1">
                                        <a:solidFill>
                                          <a:srgbClr val="000000"/>
                                        </a:solidFill>
                                        <a:latin typeface="Cambria Math" panose="02040503050406030204" pitchFamily="18" charset="0"/>
                                        <a:cs typeface="Times New Roman" panose="02020603050405020304" pitchFamily="18" charset="0"/>
                                      </a:rPr>
                                    </m:ctrlPr>
                                  </m:fPr>
                                  <m:num>
                                    <m:rad>
                                      <m:radPr>
                                        <m:degHide m:val="on"/>
                                        <m:ctrlPr>
                                          <a:rPr lang="en-US" altLang="zh-CN" sz="2215" i="1">
                                            <a:solidFill>
                                              <a:srgbClr val="000000"/>
                                            </a:solidFill>
                                            <a:latin typeface="Cambria Math" panose="02040503050406030204" pitchFamily="18" charset="0"/>
                                            <a:cs typeface="Times New Roman" panose="02020603050405020304" pitchFamily="18" charset="0"/>
                                          </a:rPr>
                                        </m:ctrlPr>
                                      </m:radPr>
                                      <m:deg/>
                                      <m:e>
                                        <m:r>
                                          <a:rPr lang="en-US" altLang="zh-CN" sz="2215" i="1">
                                            <a:solidFill>
                                              <a:srgbClr val="000000"/>
                                            </a:solidFill>
                                            <a:latin typeface="Cambria Math" panose="02040503050406030204" pitchFamily="18" charset="0"/>
                                            <a:cs typeface="Times New Roman" panose="02020603050405020304" pitchFamily="18" charset="0"/>
                                          </a:rPr>
                                          <m:t>3</m:t>
                                        </m:r>
                                      </m:e>
                                    </m:rad>
                                  </m:num>
                                  <m:den>
                                    <m:r>
                                      <a:rPr lang="en-US" altLang="zh-CN" sz="2215" i="1">
                                        <a:solidFill>
                                          <a:srgbClr val="000000"/>
                                        </a:solidFill>
                                        <a:latin typeface="Cambria Math" panose="02040503050406030204" pitchFamily="18" charset="0"/>
                                        <a:cs typeface="Times New Roman" panose="02020603050405020304" pitchFamily="18" charset="0"/>
                                      </a:rPr>
                                      <m:t>4</m:t>
                                    </m:r>
                                  </m:den>
                                </m:f>
                              </m:e>
                              <m:e>
                                <m:r>
                                  <m:rPr>
                                    <m:nor/>
                                  </m:rPr>
                                  <a:rPr lang="en-US" altLang="zh-CN" sz="2215">
                                    <a:solidFill>
                                      <a:srgbClr val="000000"/>
                                    </a:solidFill>
                                    <a:latin typeface="Cambria Math" panose="02040503050406030204" pitchFamily="18" charset="0"/>
                                    <a:ea typeface="方正书宋_GBK"/>
                                    <a:cs typeface="Times New Roman" panose="02020603050405020304" pitchFamily="18" charset="0"/>
                                  </a:rPr>
                                  <m:t>−</m:t>
                                </m:r>
                                <m:f>
                                  <m:fPr>
                                    <m:ctrlPr>
                                      <a:rPr lang="en-US" altLang="zh-CN" sz="2215" i="1">
                                        <a:solidFill>
                                          <a:srgbClr val="000000"/>
                                        </a:solidFill>
                                        <a:latin typeface="Cambria Math" panose="02040503050406030204" pitchFamily="18" charset="0"/>
                                        <a:cs typeface="Times New Roman" panose="02020603050405020304" pitchFamily="18" charset="0"/>
                                      </a:rPr>
                                    </m:ctrlPr>
                                  </m:fPr>
                                  <m:num>
                                    <m:rad>
                                      <m:radPr>
                                        <m:degHide m:val="on"/>
                                        <m:ctrlPr>
                                          <a:rPr lang="en-US" altLang="zh-CN" sz="2215" i="1">
                                            <a:solidFill>
                                              <a:srgbClr val="000000"/>
                                            </a:solidFill>
                                            <a:latin typeface="Cambria Math" panose="02040503050406030204" pitchFamily="18" charset="0"/>
                                            <a:cs typeface="Times New Roman" panose="02020603050405020304" pitchFamily="18" charset="0"/>
                                          </a:rPr>
                                        </m:ctrlPr>
                                      </m:radPr>
                                      <m:deg/>
                                      <m:e>
                                        <m:r>
                                          <a:rPr lang="en-US" altLang="zh-CN" sz="2215" i="1">
                                            <a:solidFill>
                                              <a:srgbClr val="000000"/>
                                            </a:solidFill>
                                            <a:latin typeface="Cambria Math" panose="02040503050406030204" pitchFamily="18" charset="0"/>
                                            <a:cs typeface="Times New Roman" panose="02020603050405020304" pitchFamily="18" charset="0"/>
                                          </a:rPr>
                                          <m:t>3</m:t>
                                        </m:r>
                                      </m:e>
                                    </m:rad>
                                  </m:num>
                                  <m:den>
                                    <m:r>
                                      <a:rPr lang="en-US" altLang="zh-CN" sz="2215" i="1">
                                        <a:solidFill>
                                          <a:srgbClr val="000000"/>
                                        </a:solidFill>
                                        <a:latin typeface="Cambria Math" panose="02040503050406030204" pitchFamily="18" charset="0"/>
                                        <a:cs typeface="Times New Roman" panose="02020603050405020304" pitchFamily="18" charset="0"/>
                                      </a:rPr>
                                      <m:t>2</m:t>
                                    </m:r>
                                  </m:den>
                                </m:f>
                              </m:e>
                              <m:e>
                                <m:r>
                                  <a:rPr lang="en-US" altLang="zh-CN" sz="2215" i="1">
                                    <a:solidFill>
                                      <a:srgbClr val="000000"/>
                                    </a:solidFill>
                                    <a:latin typeface="Cambria Math" panose="02040503050406030204" pitchFamily="18" charset="0"/>
                                    <a:ea typeface="方正书宋_GBK"/>
                                    <a:cs typeface="Times New Roman" panose="02020603050405020304" pitchFamily="18" charset="0"/>
                                  </a:rPr>
                                  <m:t>−</m:t>
                                </m:r>
                                <m:f>
                                  <m:fPr>
                                    <m:ctrlPr>
                                      <a:rPr lang="en-US" altLang="zh-CN" sz="2215" i="1">
                                        <a:solidFill>
                                          <a:srgbClr val="000000"/>
                                        </a:solidFill>
                                        <a:latin typeface="Cambria Math" panose="02040503050406030204" pitchFamily="18" charset="0"/>
                                        <a:cs typeface="Times New Roman" panose="02020603050405020304" pitchFamily="18" charset="0"/>
                                      </a:rPr>
                                    </m:ctrlPr>
                                  </m:fPr>
                                  <m:num>
                                    <m:r>
                                      <a:rPr lang="en-US" altLang="zh-CN" sz="2215" i="1">
                                        <a:solidFill>
                                          <a:srgbClr val="000000"/>
                                        </a:solidFill>
                                        <a:latin typeface="Cambria Math" panose="02040503050406030204" pitchFamily="18" charset="0"/>
                                        <a:cs typeface="Times New Roman" panose="02020603050405020304" pitchFamily="18" charset="0"/>
                                      </a:rPr>
                                      <m:t>1</m:t>
                                    </m:r>
                                  </m:num>
                                  <m:den>
                                    <m:r>
                                      <a:rPr lang="en-US" altLang="zh-CN" sz="2215" i="1">
                                        <a:solidFill>
                                          <a:srgbClr val="000000"/>
                                        </a:solidFill>
                                        <a:latin typeface="Cambria Math" panose="02040503050406030204" pitchFamily="18" charset="0"/>
                                        <a:cs typeface="Times New Roman" panose="02020603050405020304" pitchFamily="18" charset="0"/>
                                      </a:rPr>
                                      <m:t>4</m:t>
                                    </m:r>
                                  </m:den>
                                </m:f>
                              </m:e>
                            </m:mr>
                            <m:mr>
                              <m:e>
                                <m:f>
                                  <m:fPr>
                                    <m:ctrlPr>
                                      <a:rPr lang="en-US" altLang="zh-CN" sz="2215" i="1">
                                        <a:solidFill>
                                          <a:srgbClr val="000000"/>
                                        </a:solidFill>
                                        <a:latin typeface="Cambria Math" panose="02040503050406030204" pitchFamily="18" charset="0"/>
                                        <a:cs typeface="Times New Roman" panose="02020603050405020304" pitchFamily="18" charset="0"/>
                                      </a:rPr>
                                    </m:ctrlPr>
                                  </m:fPr>
                                  <m:num>
                                    <m:r>
                                      <a:rPr lang="en-US" altLang="zh-CN" sz="2215" i="1">
                                        <a:solidFill>
                                          <a:srgbClr val="000000"/>
                                        </a:solidFill>
                                        <a:latin typeface="Cambria Math" panose="02040503050406030204" pitchFamily="18" charset="0"/>
                                        <a:cs typeface="Times New Roman" panose="02020603050405020304" pitchFamily="18" charset="0"/>
                                      </a:rPr>
                                      <m:t>3</m:t>
                                    </m:r>
                                  </m:num>
                                  <m:den>
                                    <m:r>
                                      <a:rPr lang="en-US" altLang="zh-CN" sz="2215" i="1">
                                        <a:solidFill>
                                          <a:srgbClr val="000000"/>
                                        </a:solidFill>
                                        <a:latin typeface="Cambria Math" panose="02040503050406030204" pitchFamily="18" charset="0"/>
                                        <a:cs typeface="Times New Roman" panose="02020603050405020304" pitchFamily="18" charset="0"/>
                                      </a:rPr>
                                      <m:t>4</m:t>
                                    </m:r>
                                  </m:den>
                                </m:f>
                              </m:e>
                              <m:e>
                                <m:f>
                                  <m:fPr>
                                    <m:ctrlPr>
                                      <a:rPr lang="en-US" altLang="zh-CN" sz="2215" i="1">
                                        <a:solidFill>
                                          <a:srgbClr val="000000"/>
                                        </a:solidFill>
                                        <a:latin typeface="Cambria Math" panose="02040503050406030204" pitchFamily="18" charset="0"/>
                                        <a:cs typeface="Times New Roman" panose="02020603050405020304" pitchFamily="18" charset="0"/>
                                      </a:rPr>
                                    </m:ctrlPr>
                                  </m:fPr>
                                  <m:num>
                                    <m:r>
                                      <a:rPr lang="en-US" altLang="zh-CN" sz="2215" i="1">
                                        <a:solidFill>
                                          <a:srgbClr val="000000"/>
                                        </a:solidFill>
                                        <a:latin typeface="Cambria Math" panose="02040503050406030204" pitchFamily="18" charset="0"/>
                                        <a:cs typeface="Times New Roman" panose="02020603050405020304" pitchFamily="18" charset="0"/>
                                      </a:rPr>
                                      <m:t>1</m:t>
                                    </m:r>
                                  </m:num>
                                  <m:den>
                                    <m:r>
                                      <a:rPr lang="en-US" altLang="zh-CN" sz="2215" i="1">
                                        <a:solidFill>
                                          <a:srgbClr val="000000"/>
                                        </a:solidFill>
                                        <a:latin typeface="Cambria Math" panose="02040503050406030204" pitchFamily="18" charset="0"/>
                                        <a:cs typeface="Times New Roman" panose="02020603050405020304" pitchFamily="18" charset="0"/>
                                      </a:rPr>
                                      <m:t>2</m:t>
                                    </m:r>
                                  </m:den>
                                </m:f>
                              </m:e>
                              <m:e>
                                <m:r>
                                  <m:rPr>
                                    <m:nor/>
                                  </m:rPr>
                                  <a:rPr lang="en-US" altLang="zh-CN" sz="2215">
                                    <a:solidFill>
                                      <a:srgbClr val="000000"/>
                                    </a:solidFill>
                                    <a:latin typeface="Cambria Math" panose="02040503050406030204" pitchFamily="18" charset="0"/>
                                    <a:ea typeface="方正书宋_GBK"/>
                                    <a:cs typeface="Times New Roman" panose="02020603050405020304" pitchFamily="18" charset="0"/>
                                  </a:rPr>
                                  <m:t>−</m:t>
                                </m:r>
                                <m:f>
                                  <m:fPr>
                                    <m:ctrlPr>
                                      <a:rPr lang="en-US" altLang="zh-CN" sz="2215" i="1">
                                        <a:solidFill>
                                          <a:srgbClr val="000000"/>
                                        </a:solidFill>
                                        <a:latin typeface="Cambria Math" panose="02040503050406030204" pitchFamily="18" charset="0"/>
                                        <a:cs typeface="Times New Roman" panose="02020603050405020304" pitchFamily="18" charset="0"/>
                                      </a:rPr>
                                    </m:ctrlPr>
                                  </m:fPr>
                                  <m:num>
                                    <m:rad>
                                      <m:radPr>
                                        <m:degHide m:val="on"/>
                                        <m:ctrlPr>
                                          <a:rPr lang="en-US" altLang="zh-CN" sz="2215" i="1">
                                            <a:solidFill>
                                              <a:srgbClr val="000000"/>
                                            </a:solidFill>
                                            <a:latin typeface="Cambria Math" panose="02040503050406030204" pitchFamily="18" charset="0"/>
                                            <a:cs typeface="Times New Roman" panose="02020603050405020304" pitchFamily="18" charset="0"/>
                                          </a:rPr>
                                        </m:ctrlPr>
                                      </m:radPr>
                                      <m:deg/>
                                      <m:e>
                                        <m:r>
                                          <a:rPr lang="en-US" altLang="zh-CN" sz="2215" i="1">
                                            <a:solidFill>
                                              <a:srgbClr val="000000"/>
                                            </a:solidFill>
                                            <a:latin typeface="Cambria Math" panose="02040503050406030204" pitchFamily="18" charset="0"/>
                                            <a:cs typeface="Times New Roman" panose="02020603050405020304" pitchFamily="18" charset="0"/>
                                          </a:rPr>
                                          <m:t>3</m:t>
                                        </m:r>
                                      </m:e>
                                    </m:rad>
                                  </m:num>
                                  <m:den>
                                    <m:r>
                                      <a:rPr lang="en-US" altLang="zh-CN" sz="2215" i="1">
                                        <a:solidFill>
                                          <a:srgbClr val="000000"/>
                                        </a:solidFill>
                                        <a:latin typeface="Cambria Math" panose="02040503050406030204" pitchFamily="18" charset="0"/>
                                        <a:cs typeface="Times New Roman" panose="02020603050405020304" pitchFamily="18" charset="0"/>
                                      </a:rPr>
                                      <m:t>4</m:t>
                                    </m:r>
                                  </m:den>
                                </m:f>
                              </m:e>
                            </m:mr>
                            <m:mr>
                              <m:e>
                                <m:r>
                                  <a:rPr lang="en-US" altLang="zh-CN" sz="2215" b="0" i="1" smtClean="0">
                                    <a:solidFill>
                                      <a:srgbClr val="000000"/>
                                    </a:solidFill>
                                    <a:latin typeface="Cambria Math" panose="02040503050406030204" pitchFamily="18" charset="0"/>
                                    <a:cs typeface="Times New Roman" panose="02020603050405020304" pitchFamily="18" charset="0"/>
                                  </a:rPr>
                                  <m:t>−</m:t>
                                </m:r>
                                <m:f>
                                  <m:fPr>
                                    <m:ctrlPr>
                                      <a:rPr lang="en-US" altLang="zh-CN" sz="2215" i="1">
                                        <a:solidFill>
                                          <a:srgbClr val="000000"/>
                                        </a:solidFill>
                                        <a:latin typeface="Cambria Math" panose="02040503050406030204" pitchFamily="18" charset="0"/>
                                        <a:cs typeface="Times New Roman" panose="02020603050405020304" pitchFamily="18" charset="0"/>
                                      </a:rPr>
                                    </m:ctrlPr>
                                  </m:fPr>
                                  <m:num>
                                    <m:r>
                                      <a:rPr lang="en-US" altLang="zh-CN" sz="2215" i="1">
                                        <a:solidFill>
                                          <a:srgbClr val="000000"/>
                                        </a:solidFill>
                                        <a:latin typeface="Cambria Math" panose="02040503050406030204" pitchFamily="18" charset="0"/>
                                        <a:cs typeface="Times New Roman" panose="02020603050405020304" pitchFamily="18" charset="0"/>
                                      </a:rPr>
                                      <m:t>1</m:t>
                                    </m:r>
                                  </m:num>
                                  <m:den>
                                    <m:r>
                                      <a:rPr lang="en-US" altLang="zh-CN" sz="2215" i="1">
                                        <a:solidFill>
                                          <a:srgbClr val="000000"/>
                                        </a:solidFill>
                                        <a:latin typeface="Cambria Math" panose="02040503050406030204" pitchFamily="18" charset="0"/>
                                        <a:cs typeface="Times New Roman" panose="02020603050405020304" pitchFamily="18" charset="0"/>
                                      </a:rPr>
                                      <m:t>2</m:t>
                                    </m:r>
                                  </m:den>
                                </m:f>
                              </m:e>
                              <m:e>
                                <m:r>
                                  <a:rPr lang="en-US" altLang="zh-CN" sz="2215" i="1">
                                    <a:solidFill>
                                      <a:srgbClr val="000000"/>
                                    </a:solidFill>
                                    <a:latin typeface="Cambria Math" panose="02040503050406030204" pitchFamily="18" charset="0"/>
                                    <a:cs typeface="Times New Roman" panose="02020603050405020304" pitchFamily="18" charset="0"/>
                                  </a:rPr>
                                  <m:t>0</m:t>
                                </m:r>
                              </m:e>
                              <m:e>
                                <m:f>
                                  <m:fPr>
                                    <m:ctrlPr>
                                      <a:rPr lang="en-US" altLang="zh-CN" sz="2215" i="1">
                                        <a:solidFill>
                                          <a:srgbClr val="000000"/>
                                        </a:solidFill>
                                        <a:latin typeface="Cambria Math" panose="02040503050406030204" pitchFamily="18" charset="0"/>
                                        <a:cs typeface="Times New Roman" panose="02020603050405020304" pitchFamily="18" charset="0"/>
                                      </a:rPr>
                                    </m:ctrlPr>
                                  </m:fPr>
                                  <m:num>
                                    <m:rad>
                                      <m:radPr>
                                        <m:degHide m:val="on"/>
                                        <m:ctrlPr>
                                          <a:rPr lang="en-US" altLang="zh-CN" sz="2215" i="1">
                                            <a:solidFill>
                                              <a:srgbClr val="000000"/>
                                            </a:solidFill>
                                            <a:latin typeface="Cambria Math" panose="02040503050406030204" pitchFamily="18" charset="0"/>
                                            <a:cs typeface="Times New Roman" panose="02020603050405020304" pitchFamily="18" charset="0"/>
                                          </a:rPr>
                                        </m:ctrlPr>
                                      </m:radPr>
                                      <m:deg/>
                                      <m:e>
                                        <m:r>
                                          <a:rPr lang="en-US" altLang="zh-CN" sz="2215" i="1">
                                            <a:solidFill>
                                              <a:srgbClr val="000000"/>
                                            </a:solidFill>
                                            <a:latin typeface="Cambria Math" panose="02040503050406030204" pitchFamily="18" charset="0"/>
                                            <a:cs typeface="Times New Roman" panose="02020603050405020304" pitchFamily="18" charset="0"/>
                                          </a:rPr>
                                          <m:t>3</m:t>
                                        </m:r>
                                      </m:e>
                                    </m:rad>
                                  </m:num>
                                  <m:den>
                                    <m:r>
                                      <a:rPr lang="en-US" altLang="zh-CN" sz="2215" i="1">
                                        <a:solidFill>
                                          <a:srgbClr val="000000"/>
                                        </a:solidFill>
                                        <a:latin typeface="Cambria Math" panose="02040503050406030204" pitchFamily="18" charset="0"/>
                                        <a:cs typeface="Times New Roman" panose="02020603050405020304" pitchFamily="18" charset="0"/>
                                      </a:rPr>
                                      <m:t>2</m:t>
                                    </m:r>
                                  </m:den>
                                </m:f>
                              </m:e>
                            </m:mr>
                          </m:m>
                        </m:e>
                      </m:d>
                    </m:oMath>
                  </m:oMathPara>
                </a14:m>
                <a:endParaRPr lang="zh-CN" altLang="en-US" sz="2215" dirty="0"/>
              </a:p>
            </p:txBody>
          </p:sp>
        </mc:Choice>
        <mc:Fallback xmlns="">
          <p:sp>
            <p:nvSpPr>
              <p:cNvPr id="24" name="矩形 23">
                <a:extLst>
                  <a:ext uri="{FF2B5EF4-FFF2-40B4-BE49-F238E27FC236}">
                    <a16:creationId xmlns:a16="http://schemas.microsoft.com/office/drawing/2014/main" id="{82543A1B-5B29-49E5-A3E5-B2B8288F9538}"/>
                  </a:ext>
                </a:extLst>
              </p:cNvPr>
              <p:cNvSpPr>
                <a:spLocks noRot="1" noChangeAspect="1" noMove="1" noResize="1" noEditPoints="1" noAdjustHandles="1" noChangeArrowheads="1" noChangeShapeType="1" noTextEdit="1"/>
              </p:cNvSpPr>
              <p:nvPr/>
            </p:nvSpPr>
            <p:spPr>
              <a:xfrm>
                <a:off x="3485515" y="3455601"/>
                <a:ext cx="2636876" cy="2334742"/>
              </a:xfrm>
              <a:prstGeom prst="rect">
                <a:avLst/>
              </a:prstGeom>
              <a:blipFill>
                <a:blip r:embed="rId18"/>
                <a:stretch>
                  <a:fillRect b="-5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B7532375-E452-479B-AADD-E3EC532BE20F}"/>
                  </a:ext>
                </a:extLst>
              </p:cNvPr>
              <p:cNvSpPr/>
              <p:nvPr/>
            </p:nvSpPr>
            <p:spPr>
              <a:xfrm>
                <a:off x="6390444" y="3455601"/>
                <a:ext cx="2823401" cy="23347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zh-CN" sz="2215" i="1">
                              <a:latin typeface="Cambria Math" panose="02040503050406030204" pitchFamily="18" charset="0"/>
                              <a:ea typeface="Cambria Math" panose="02040503050406030204" pitchFamily="18" charset="0"/>
                            </a:rPr>
                          </m:ctrlPr>
                        </m:dPr>
                        <m:e>
                          <m:m>
                            <m:mPr>
                              <m:plcHide m:val="on"/>
                              <m:mcs>
                                <m:mc>
                                  <m:mcPr>
                                    <m:count m:val="3"/>
                                    <m:mcJc m:val="center"/>
                                  </m:mcPr>
                                </m:mc>
                              </m:mcs>
                              <m:ctrlPr>
                                <a:rPr lang="zh-CN" altLang="zh-CN" sz="2215" i="1">
                                  <a:latin typeface="Cambria Math" panose="02040503050406030204" pitchFamily="18" charset="0"/>
                                  <a:ea typeface="Cambria Math" panose="02040503050406030204" pitchFamily="18" charset="0"/>
                                </a:rPr>
                              </m:ctrlPr>
                            </m:mPr>
                            <m:mr>
                              <m:e>
                                <m:r>
                                  <a:rPr lang="en-US" altLang="zh-CN" sz="2215" i="1">
                                    <a:solidFill>
                                      <a:srgbClr val="000000"/>
                                    </a:solidFill>
                                    <a:latin typeface="Cambria Math" panose="02040503050406030204" pitchFamily="18" charset="0"/>
                                    <a:ea typeface="方正书宋_GBK"/>
                                    <a:cs typeface="Times New Roman" panose="02020603050405020304" pitchFamily="18" charset="0"/>
                                  </a:rPr>
                                  <m:t>−</m:t>
                                </m:r>
                                <m:f>
                                  <m:fPr>
                                    <m:ctrlPr>
                                      <a:rPr lang="en-US" altLang="zh-CN" sz="2215" i="1">
                                        <a:solidFill>
                                          <a:srgbClr val="000000"/>
                                        </a:solidFill>
                                        <a:latin typeface="Cambria Math" panose="02040503050406030204" pitchFamily="18" charset="0"/>
                                        <a:cs typeface="Times New Roman" panose="02020603050405020304" pitchFamily="18" charset="0"/>
                                      </a:rPr>
                                    </m:ctrlPr>
                                  </m:fPr>
                                  <m:num>
                                    <m:rad>
                                      <m:radPr>
                                        <m:degHide m:val="on"/>
                                        <m:ctrlPr>
                                          <a:rPr lang="en-US" altLang="zh-CN" sz="2215" i="1">
                                            <a:solidFill>
                                              <a:srgbClr val="000000"/>
                                            </a:solidFill>
                                            <a:latin typeface="Cambria Math" panose="02040503050406030204" pitchFamily="18" charset="0"/>
                                            <a:cs typeface="Times New Roman" panose="02020603050405020304" pitchFamily="18" charset="0"/>
                                          </a:rPr>
                                        </m:ctrlPr>
                                      </m:radPr>
                                      <m:deg/>
                                      <m:e>
                                        <m:r>
                                          <a:rPr lang="en-US" altLang="zh-CN" sz="2215" i="1">
                                            <a:solidFill>
                                              <a:srgbClr val="000000"/>
                                            </a:solidFill>
                                            <a:latin typeface="Cambria Math" panose="02040503050406030204" pitchFamily="18" charset="0"/>
                                            <a:cs typeface="Times New Roman" panose="02020603050405020304" pitchFamily="18" charset="0"/>
                                          </a:rPr>
                                          <m:t>3</m:t>
                                        </m:r>
                                      </m:e>
                                    </m:rad>
                                  </m:num>
                                  <m:den>
                                    <m:r>
                                      <a:rPr lang="en-US" altLang="zh-CN" sz="2215" i="1">
                                        <a:solidFill>
                                          <a:srgbClr val="000000"/>
                                        </a:solidFill>
                                        <a:latin typeface="Cambria Math" panose="02040503050406030204" pitchFamily="18" charset="0"/>
                                        <a:cs typeface="Times New Roman" panose="02020603050405020304" pitchFamily="18" charset="0"/>
                                      </a:rPr>
                                      <m:t>4</m:t>
                                    </m:r>
                                  </m:den>
                                </m:f>
                              </m:e>
                              <m:e>
                                <m:r>
                                  <m:rPr>
                                    <m:nor/>
                                  </m:rPr>
                                  <a:rPr lang="en-US" altLang="zh-CN" sz="2215">
                                    <a:solidFill>
                                      <a:srgbClr val="000000"/>
                                    </a:solidFill>
                                    <a:latin typeface="Cambria Math" panose="02040503050406030204" pitchFamily="18" charset="0"/>
                                    <a:ea typeface="方正书宋_GBK"/>
                                    <a:cs typeface="Times New Roman" panose="02020603050405020304" pitchFamily="18" charset="0"/>
                                  </a:rPr>
                                  <m:t>−</m:t>
                                </m:r>
                                <m:f>
                                  <m:fPr>
                                    <m:ctrlPr>
                                      <a:rPr lang="en-US" altLang="zh-CN" sz="2215" i="1">
                                        <a:solidFill>
                                          <a:srgbClr val="000000"/>
                                        </a:solidFill>
                                        <a:latin typeface="Cambria Math" panose="02040503050406030204" pitchFamily="18" charset="0"/>
                                        <a:cs typeface="Times New Roman" panose="02020603050405020304" pitchFamily="18" charset="0"/>
                                      </a:rPr>
                                    </m:ctrlPr>
                                  </m:fPr>
                                  <m:num>
                                    <m:rad>
                                      <m:radPr>
                                        <m:degHide m:val="on"/>
                                        <m:ctrlPr>
                                          <a:rPr lang="en-US" altLang="zh-CN" sz="2215" i="1">
                                            <a:solidFill>
                                              <a:srgbClr val="000000"/>
                                            </a:solidFill>
                                            <a:latin typeface="Cambria Math" panose="02040503050406030204" pitchFamily="18" charset="0"/>
                                            <a:cs typeface="Times New Roman" panose="02020603050405020304" pitchFamily="18" charset="0"/>
                                          </a:rPr>
                                        </m:ctrlPr>
                                      </m:radPr>
                                      <m:deg/>
                                      <m:e>
                                        <m:r>
                                          <a:rPr lang="en-US" altLang="zh-CN" sz="2215" i="1">
                                            <a:solidFill>
                                              <a:srgbClr val="000000"/>
                                            </a:solidFill>
                                            <a:latin typeface="Cambria Math" panose="02040503050406030204" pitchFamily="18" charset="0"/>
                                            <a:cs typeface="Times New Roman" panose="02020603050405020304" pitchFamily="18" charset="0"/>
                                          </a:rPr>
                                          <m:t>3</m:t>
                                        </m:r>
                                      </m:e>
                                    </m:rad>
                                  </m:num>
                                  <m:den>
                                    <m:r>
                                      <a:rPr lang="en-US" altLang="zh-CN" sz="2215" i="1">
                                        <a:solidFill>
                                          <a:srgbClr val="000000"/>
                                        </a:solidFill>
                                        <a:latin typeface="Cambria Math" panose="02040503050406030204" pitchFamily="18" charset="0"/>
                                        <a:cs typeface="Times New Roman" panose="02020603050405020304" pitchFamily="18" charset="0"/>
                                      </a:rPr>
                                      <m:t>2</m:t>
                                    </m:r>
                                  </m:den>
                                </m:f>
                              </m:e>
                              <m:e>
                                <m:f>
                                  <m:fPr>
                                    <m:ctrlPr>
                                      <a:rPr lang="en-US" altLang="zh-CN" sz="2215" i="1">
                                        <a:solidFill>
                                          <a:srgbClr val="000000"/>
                                        </a:solidFill>
                                        <a:latin typeface="Cambria Math" panose="02040503050406030204" pitchFamily="18" charset="0"/>
                                        <a:cs typeface="Times New Roman" panose="02020603050405020304" pitchFamily="18" charset="0"/>
                                      </a:rPr>
                                    </m:ctrlPr>
                                  </m:fPr>
                                  <m:num>
                                    <m:r>
                                      <a:rPr lang="en-US" altLang="zh-CN" sz="2215" i="1">
                                        <a:solidFill>
                                          <a:srgbClr val="000000"/>
                                        </a:solidFill>
                                        <a:latin typeface="Cambria Math" panose="02040503050406030204" pitchFamily="18" charset="0"/>
                                        <a:cs typeface="Times New Roman" panose="02020603050405020304" pitchFamily="18" charset="0"/>
                                      </a:rPr>
                                      <m:t>1</m:t>
                                    </m:r>
                                  </m:num>
                                  <m:den>
                                    <m:r>
                                      <a:rPr lang="en-US" altLang="zh-CN" sz="2215" i="1">
                                        <a:solidFill>
                                          <a:srgbClr val="000000"/>
                                        </a:solidFill>
                                        <a:latin typeface="Cambria Math" panose="02040503050406030204" pitchFamily="18" charset="0"/>
                                        <a:cs typeface="Times New Roman" panose="02020603050405020304" pitchFamily="18" charset="0"/>
                                      </a:rPr>
                                      <m:t>4</m:t>
                                    </m:r>
                                  </m:den>
                                </m:f>
                              </m:e>
                            </m:mr>
                            <m:mr>
                              <m:e>
                                <m:f>
                                  <m:fPr>
                                    <m:ctrlPr>
                                      <a:rPr lang="en-US" altLang="zh-CN" sz="2215" i="1">
                                        <a:solidFill>
                                          <a:srgbClr val="000000"/>
                                        </a:solidFill>
                                        <a:latin typeface="Cambria Math" panose="02040503050406030204" pitchFamily="18" charset="0"/>
                                        <a:cs typeface="Times New Roman" panose="02020603050405020304" pitchFamily="18" charset="0"/>
                                      </a:rPr>
                                    </m:ctrlPr>
                                  </m:fPr>
                                  <m:num>
                                    <m:r>
                                      <a:rPr lang="en-US" altLang="zh-CN" sz="2215" i="1">
                                        <a:solidFill>
                                          <a:srgbClr val="000000"/>
                                        </a:solidFill>
                                        <a:latin typeface="Cambria Math" panose="02040503050406030204" pitchFamily="18" charset="0"/>
                                        <a:cs typeface="Times New Roman" panose="02020603050405020304" pitchFamily="18" charset="0"/>
                                      </a:rPr>
                                      <m:t>3</m:t>
                                    </m:r>
                                  </m:num>
                                  <m:den>
                                    <m:r>
                                      <a:rPr lang="en-US" altLang="zh-CN" sz="2215" i="1">
                                        <a:solidFill>
                                          <a:srgbClr val="000000"/>
                                        </a:solidFill>
                                        <a:latin typeface="Cambria Math" panose="02040503050406030204" pitchFamily="18" charset="0"/>
                                        <a:cs typeface="Times New Roman" panose="02020603050405020304" pitchFamily="18" charset="0"/>
                                      </a:rPr>
                                      <m:t>4</m:t>
                                    </m:r>
                                  </m:den>
                                </m:f>
                              </m:e>
                              <m:e>
                                <m:f>
                                  <m:fPr>
                                    <m:ctrlPr>
                                      <a:rPr lang="en-US" altLang="zh-CN" sz="2215" i="1">
                                        <a:solidFill>
                                          <a:srgbClr val="000000"/>
                                        </a:solidFill>
                                        <a:latin typeface="Cambria Math" panose="02040503050406030204" pitchFamily="18" charset="0"/>
                                        <a:cs typeface="Times New Roman" panose="02020603050405020304" pitchFamily="18" charset="0"/>
                                      </a:rPr>
                                    </m:ctrlPr>
                                  </m:fPr>
                                  <m:num>
                                    <m:r>
                                      <a:rPr lang="en-US" altLang="zh-CN" sz="2215" i="1">
                                        <a:solidFill>
                                          <a:srgbClr val="000000"/>
                                        </a:solidFill>
                                        <a:latin typeface="Cambria Math" panose="02040503050406030204" pitchFamily="18" charset="0"/>
                                        <a:cs typeface="Times New Roman" panose="02020603050405020304" pitchFamily="18" charset="0"/>
                                      </a:rPr>
                                      <m:t>1</m:t>
                                    </m:r>
                                  </m:num>
                                  <m:den>
                                    <m:r>
                                      <a:rPr lang="en-US" altLang="zh-CN" sz="2215" i="1">
                                        <a:solidFill>
                                          <a:srgbClr val="000000"/>
                                        </a:solidFill>
                                        <a:latin typeface="Cambria Math" panose="02040503050406030204" pitchFamily="18" charset="0"/>
                                        <a:cs typeface="Times New Roman" panose="02020603050405020304" pitchFamily="18" charset="0"/>
                                      </a:rPr>
                                      <m:t>2</m:t>
                                    </m:r>
                                  </m:den>
                                </m:f>
                              </m:e>
                              <m:e>
                                <m:r>
                                  <m:rPr>
                                    <m:nor/>
                                  </m:rPr>
                                  <a:rPr lang="en-US" altLang="zh-CN" sz="2215">
                                    <a:solidFill>
                                      <a:srgbClr val="000000"/>
                                    </a:solidFill>
                                    <a:latin typeface="Cambria Math" panose="02040503050406030204" pitchFamily="18" charset="0"/>
                                    <a:ea typeface="方正书宋_GBK"/>
                                    <a:cs typeface="Times New Roman" panose="02020603050405020304" pitchFamily="18" charset="0"/>
                                  </a:rPr>
                                  <m:t>−</m:t>
                                </m:r>
                                <m:f>
                                  <m:fPr>
                                    <m:ctrlPr>
                                      <a:rPr lang="en-US" altLang="zh-CN" sz="2215" i="1">
                                        <a:solidFill>
                                          <a:srgbClr val="000000"/>
                                        </a:solidFill>
                                        <a:latin typeface="Cambria Math" panose="02040503050406030204" pitchFamily="18" charset="0"/>
                                        <a:cs typeface="Times New Roman" panose="02020603050405020304" pitchFamily="18" charset="0"/>
                                      </a:rPr>
                                    </m:ctrlPr>
                                  </m:fPr>
                                  <m:num>
                                    <m:rad>
                                      <m:radPr>
                                        <m:degHide m:val="on"/>
                                        <m:ctrlPr>
                                          <a:rPr lang="en-US" altLang="zh-CN" sz="2215" i="1">
                                            <a:solidFill>
                                              <a:srgbClr val="000000"/>
                                            </a:solidFill>
                                            <a:latin typeface="Cambria Math" panose="02040503050406030204" pitchFamily="18" charset="0"/>
                                            <a:cs typeface="Times New Roman" panose="02020603050405020304" pitchFamily="18" charset="0"/>
                                          </a:rPr>
                                        </m:ctrlPr>
                                      </m:radPr>
                                      <m:deg/>
                                      <m:e>
                                        <m:r>
                                          <a:rPr lang="en-US" altLang="zh-CN" sz="2215" i="1">
                                            <a:solidFill>
                                              <a:srgbClr val="000000"/>
                                            </a:solidFill>
                                            <a:latin typeface="Cambria Math" panose="02040503050406030204" pitchFamily="18" charset="0"/>
                                            <a:cs typeface="Times New Roman" panose="02020603050405020304" pitchFamily="18" charset="0"/>
                                          </a:rPr>
                                          <m:t>3</m:t>
                                        </m:r>
                                      </m:e>
                                    </m:rad>
                                  </m:num>
                                  <m:den>
                                    <m:r>
                                      <a:rPr lang="en-US" altLang="zh-CN" sz="2215" i="1">
                                        <a:solidFill>
                                          <a:srgbClr val="000000"/>
                                        </a:solidFill>
                                        <a:latin typeface="Cambria Math" panose="02040503050406030204" pitchFamily="18" charset="0"/>
                                        <a:cs typeface="Times New Roman" panose="02020603050405020304" pitchFamily="18" charset="0"/>
                                      </a:rPr>
                                      <m:t>4</m:t>
                                    </m:r>
                                  </m:den>
                                </m:f>
                              </m:e>
                            </m:mr>
                            <m:mr>
                              <m:e>
                                <m:r>
                                  <a:rPr lang="en-US" altLang="zh-CN" sz="2215" i="1">
                                    <a:solidFill>
                                      <a:srgbClr val="000000"/>
                                    </a:solidFill>
                                    <a:latin typeface="Cambria Math" panose="02040503050406030204" pitchFamily="18" charset="0"/>
                                    <a:ea typeface="方正书宋_GBK"/>
                                    <a:cs typeface="Times New Roman" panose="02020603050405020304" pitchFamily="18" charset="0"/>
                                  </a:rPr>
                                  <m:t>−</m:t>
                                </m:r>
                                <m:f>
                                  <m:fPr>
                                    <m:ctrlPr>
                                      <a:rPr lang="en-US" altLang="zh-CN" sz="2215" i="1">
                                        <a:solidFill>
                                          <a:srgbClr val="000000"/>
                                        </a:solidFill>
                                        <a:latin typeface="Cambria Math" panose="02040503050406030204" pitchFamily="18" charset="0"/>
                                        <a:cs typeface="Times New Roman" panose="02020603050405020304" pitchFamily="18" charset="0"/>
                                      </a:rPr>
                                    </m:ctrlPr>
                                  </m:fPr>
                                  <m:num>
                                    <m:r>
                                      <a:rPr lang="en-US" altLang="zh-CN" sz="2215" i="1">
                                        <a:solidFill>
                                          <a:srgbClr val="000000"/>
                                        </a:solidFill>
                                        <a:latin typeface="Cambria Math" panose="02040503050406030204" pitchFamily="18" charset="0"/>
                                        <a:cs typeface="Times New Roman" panose="02020603050405020304" pitchFamily="18" charset="0"/>
                                      </a:rPr>
                                      <m:t>1</m:t>
                                    </m:r>
                                  </m:num>
                                  <m:den>
                                    <m:r>
                                      <a:rPr lang="en-US" altLang="zh-CN" sz="2215" i="1">
                                        <a:solidFill>
                                          <a:srgbClr val="000000"/>
                                        </a:solidFill>
                                        <a:latin typeface="Cambria Math" panose="02040503050406030204" pitchFamily="18" charset="0"/>
                                        <a:cs typeface="Times New Roman" panose="02020603050405020304" pitchFamily="18" charset="0"/>
                                      </a:rPr>
                                      <m:t>2</m:t>
                                    </m:r>
                                  </m:den>
                                </m:f>
                              </m:e>
                              <m:e>
                                <m:r>
                                  <a:rPr lang="en-US" altLang="zh-CN" sz="2215" i="1">
                                    <a:solidFill>
                                      <a:srgbClr val="000000"/>
                                    </a:solidFill>
                                    <a:latin typeface="Cambria Math" panose="02040503050406030204" pitchFamily="18" charset="0"/>
                                    <a:cs typeface="Times New Roman" panose="02020603050405020304" pitchFamily="18" charset="0"/>
                                  </a:rPr>
                                  <m:t>0</m:t>
                                </m:r>
                              </m:e>
                              <m:e>
                                <m:f>
                                  <m:fPr>
                                    <m:ctrlPr>
                                      <a:rPr lang="en-US" altLang="zh-CN" sz="2215" i="1">
                                        <a:solidFill>
                                          <a:srgbClr val="000000"/>
                                        </a:solidFill>
                                        <a:latin typeface="Cambria Math" panose="02040503050406030204" pitchFamily="18" charset="0"/>
                                        <a:cs typeface="Times New Roman" panose="02020603050405020304" pitchFamily="18" charset="0"/>
                                      </a:rPr>
                                    </m:ctrlPr>
                                  </m:fPr>
                                  <m:num>
                                    <m:rad>
                                      <m:radPr>
                                        <m:degHide m:val="on"/>
                                        <m:ctrlPr>
                                          <a:rPr lang="en-US" altLang="zh-CN" sz="2215" i="1">
                                            <a:solidFill>
                                              <a:srgbClr val="000000"/>
                                            </a:solidFill>
                                            <a:latin typeface="Cambria Math" panose="02040503050406030204" pitchFamily="18" charset="0"/>
                                            <a:cs typeface="Times New Roman" panose="02020603050405020304" pitchFamily="18" charset="0"/>
                                          </a:rPr>
                                        </m:ctrlPr>
                                      </m:radPr>
                                      <m:deg/>
                                      <m:e>
                                        <m:r>
                                          <a:rPr lang="en-US" altLang="zh-CN" sz="2215" i="1">
                                            <a:solidFill>
                                              <a:srgbClr val="000000"/>
                                            </a:solidFill>
                                            <a:latin typeface="Cambria Math" panose="02040503050406030204" pitchFamily="18" charset="0"/>
                                            <a:cs typeface="Times New Roman" panose="02020603050405020304" pitchFamily="18" charset="0"/>
                                          </a:rPr>
                                          <m:t>3</m:t>
                                        </m:r>
                                      </m:e>
                                    </m:rad>
                                  </m:num>
                                  <m:den>
                                    <m:r>
                                      <a:rPr lang="en-US" altLang="zh-CN" sz="2215" i="1">
                                        <a:solidFill>
                                          <a:srgbClr val="000000"/>
                                        </a:solidFill>
                                        <a:latin typeface="Cambria Math" panose="02040503050406030204" pitchFamily="18" charset="0"/>
                                        <a:cs typeface="Times New Roman" panose="02020603050405020304" pitchFamily="18" charset="0"/>
                                      </a:rPr>
                                      <m:t>2</m:t>
                                    </m:r>
                                  </m:den>
                                </m:f>
                              </m:e>
                            </m:mr>
                          </m:m>
                        </m:e>
                      </m:d>
                    </m:oMath>
                  </m:oMathPara>
                </a14:m>
                <a:endParaRPr lang="zh-CN" altLang="en-US" sz="2215" dirty="0"/>
              </a:p>
            </p:txBody>
          </p:sp>
        </mc:Choice>
        <mc:Fallback xmlns="">
          <p:sp>
            <p:nvSpPr>
              <p:cNvPr id="25" name="矩形 24">
                <a:extLst>
                  <a:ext uri="{FF2B5EF4-FFF2-40B4-BE49-F238E27FC236}">
                    <a16:creationId xmlns:a16="http://schemas.microsoft.com/office/drawing/2014/main" id="{B7532375-E452-479B-AADD-E3EC532BE20F}"/>
                  </a:ext>
                </a:extLst>
              </p:cNvPr>
              <p:cNvSpPr>
                <a:spLocks noRot="1" noChangeAspect="1" noMove="1" noResize="1" noEditPoints="1" noAdjustHandles="1" noChangeArrowheads="1" noChangeShapeType="1" noTextEdit="1"/>
              </p:cNvSpPr>
              <p:nvPr/>
            </p:nvSpPr>
            <p:spPr>
              <a:xfrm>
                <a:off x="6390444" y="3455601"/>
                <a:ext cx="2823401" cy="2334742"/>
              </a:xfrm>
              <a:prstGeom prst="rect">
                <a:avLst/>
              </a:prstGeom>
              <a:blipFill>
                <a:blip r:embed="rId19"/>
                <a:stretch>
                  <a:fillRect b="-5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4C31A4AF-919B-435C-95A5-847A052C9DB5}"/>
                  </a:ext>
                </a:extLst>
              </p:cNvPr>
              <p:cNvSpPr/>
              <p:nvPr/>
            </p:nvSpPr>
            <p:spPr>
              <a:xfrm>
                <a:off x="9243378" y="3455601"/>
                <a:ext cx="2450351" cy="23347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zh-CN" sz="2215" i="1">
                              <a:latin typeface="Cambria Math" panose="02040503050406030204" pitchFamily="18" charset="0"/>
                              <a:ea typeface="Cambria Math" panose="02040503050406030204" pitchFamily="18" charset="0"/>
                            </a:rPr>
                          </m:ctrlPr>
                        </m:dPr>
                        <m:e>
                          <m:m>
                            <m:mPr>
                              <m:plcHide m:val="on"/>
                              <m:mcs>
                                <m:mc>
                                  <m:mcPr>
                                    <m:count m:val="3"/>
                                    <m:mcJc m:val="center"/>
                                  </m:mcPr>
                                </m:mc>
                              </m:mcs>
                              <m:ctrlPr>
                                <a:rPr lang="zh-CN" altLang="zh-CN" sz="2215" i="1">
                                  <a:latin typeface="Cambria Math" panose="02040503050406030204" pitchFamily="18" charset="0"/>
                                  <a:ea typeface="Cambria Math" panose="02040503050406030204" pitchFamily="18" charset="0"/>
                                </a:rPr>
                              </m:ctrlPr>
                            </m:mPr>
                            <m:mr>
                              <m:e>
                                <m:f>
                                  <m:fPr>
                                    <m:ctrlPr>
                                      <a:rPr lang="en-US" altLang="zh-CN" sz="2215" i="1">
                                        <a:solidFill>
                                          <a:srgbClr val="000000"/>
                                        </a:solidFill>
                                        <a:latin typeface="Cambria Math" panose="02040503050406030204" pitchFamily="18" charset="0"/>
                                        <a:cs typeface="Times New Roman" panose="02020603050405020304" pitchFamily="18" charset="0"/>
                                      </a:rPr>
                                    </m:ctrlPr>
                                  </m:fPr>
                                  <m:num>
                                    <m:rad>
                                      <m:radPr>
                                        <m:degHide m:val="on"/>
                                        <m:ctrlPr>
                                          <a:rPr lang="en-US" altLang="zh-CN" sz="2215" i="1">
                                            <a:solidFill>
                                              <a:srgbClr val="000000"/>
                                            </a:solidFill>
                                            <a:latin typeface="Cambria Math" panose="02040503050406030204" pitchFamily="18" charset="0"/>
                                            <a:cs typeface="Times New Roman" panose="02020603050405020304" pitchFamily="18" charset="0"/>
                                          </a:rPr>
                                        </m:ctrlPr>
                                      </m:radPr>
                                      <m:deg/>
                                      <m:e>
                                        <m:r>
                                          <a:rPr lang="en-US" altLang="zh-CN" sz="2215" i="1">
                                            <a:solidFill>
                                              <a:srgbClr val="000000"/>
                                            </a:solidFill>
                                            <a:latin typeface="Cambria Math" panose="02040503050406030204" pitchFamily="18" charset="0"/>
                                            <a:cs typeface="Times New Roman" panose="02020603050405020304" pitchFamily="18" charset="0"/>
                                          </a:rPr>
                                          <m:t>3</m:t>
                                        </m:r>
                                      </m:e>
                                    </m:rad>
                                  </m:num>
                                  <m:den>
                                    <m:r>
                                      <a:rPr lang="en-US" altLang="zh-CN" sz="2215" i="1">
                                        <a:solidFill>
                                          <a:srgbClr val="000000"/>
                                        </a:solidFill>
                                        <a:latin typeface="Cambria Math" panose="02040503050406030204" pitchFamily="18" charset="0"/>
                                        <a:cs typeface="Times New Roman" panose="02020603050405020304" pitchFamily="18" charset="0"/>
                                      </a:rPr>
                                      <m:t>4</m:t>
                                    </m:r>
                                  </m:den>
                                </m:f>
                              </m:e>
                              <m:e>
                                <m:r>
                                  <m:rPr>
                                    <m:nor/>
                                  </m:rPr>
                                  <a:rPr lang="en-US" altLang="zh-CN" sz="2215">
                                    <a:solidFill>
                                      <a:srgbClr val="000000"/>
                                    </a:solidFill>
                                    <a:latin typeface="Cambria Math" panose="02040503050406030204" pitchFamily="18" charset="0"/>
                                    <a:ea typeface="方正书宋_GBK"/>
                                    <a:cs typeface="Times New Roman" panose="02020603050405020304" pitchFamily="18" charset="0"/>
                                  </a:rPr>
                                  <m:t>−</m:t>
                                </m:r>
                                <m:f>
                                  <m:fPr>
                                    <m:ctrlPr>
                                      <a:rPr lang="en-US" altLang="zh-CN" sz="2215" i="1">
                                        <a:solidFill>
                                          <a:srgbClr val="000000"/>
                                        </a:solidFill>
                                        <a:latin typeface="Cambria Math" panose="02040503050406030204" pitchFamily="18" charset="0"/>
                                        <a:cs typeface="Times New Roman" panose="02020603050405020304" pitchFamily="18" charset="0"/>
                                      </a:rPr>
                                    </m:ctrlPr>
                                  </m:fPr>
                                  <m:num>
                                    <m:rad>
                                      <m:radPr>
                                        <m:degHide m:val="on"/>
                                        <m:ctrlPr>
                                          <a:rPr lang="en-US" altLang="zh-CN" sz="2215" i="1">
                                            <a:solidFill>
                                              <a:srgbClr val="000000"/>
                                            </a:solidFill>
                                            <a:latin typeface="Cambria Math" panose="02040503050406030204" pitchFamily="18" charset="0"/>
                                            <a:cs typeface="Times New Roman" panose="02020603050405020304" pitchFamily="18" charset="0"/>
                                          </a:rPr>
                                        </m:ctrlPr>
                                      </m:radPr>
                                      <m:deg/>
                                      <m:e>
                                        <m:r>
                                          <a:rPr lang="en-US" altLang="zh-CN" sz="2215" i="1">
                                            <a:solidFill>
                                              <a:srgbClr val="000000"/>
                                            </a:solidFill>
                                            <a:latin typeface="Cambria Math" panose="02040503050406030204" pitchFamily="18" charset="0"/>
                                            <a:cs typeface="Times New Roman" panose="02020603050405020304" pitchFamily="18" charset="0"/>
                                          </a:rPr>
                                          <m:t>3</m:t>
                                        </m:r>
                                      </m:e>
                                    </m:rad>
                                  </m:num>
                                  <m:den>
                                    <m:r>
                                      <a:rPr lang="en-US" altLang="zh-CN" sz="2215" i="1">
                                        <a:solidFill>
                                          <a:srgbClr val="000000"/>
                                        </a:solidFill>
                                        <a:latin typeface="Cambria Math" panose="02040503050406030204" pitchFamily="18" charset="0"/>
                                        <a:cs typeface="Times New Roman" panose="02020603050405020304" pitchFamily="18" charset="0"/>
                                      </a:rPr>
                                      <m:t>2</m:t>
                                    </m:r>
                                  </m:den>
                                </m:f>
                              </m:e>
                              <m:e>
                                <m:r>
                                  <a:rPr lang="en-US" altLang="zh-CN" sz="2215" i="1">
                                    <a:solidFill>
                                      <a:srgbClr val="000000"/>
                                    </a:solidFill>
                                    <a:latin typeface="Cambria Math" panose="02040503050406030204" pitchFamily="18" charset="0"/>
                                    <a:ea typeface="方正书宋_GBK"/>
                                    <a:cs typeface="Times New Roman" panose="02020603050405020304" pitchFamily="18" charset="0"/>
                                  </a:rPr>
                                  <m:t>−</m:t>
                                </m:r>
                                <m:f>
                                  <m:fPr>
                                    <m:ctrlPr>
                                      <a:rPr lang="en-US" altLang="zh-CN" sz="2215" i="1">
                                        <a:solidFill>
                                          <a:srgbClr val="000000"/>
                                        </a:solidFill>
                                        <a:latin typeface="Cambria Math" panose="02040503050406030204" pitchFamily="18" charset="0"/>
                                        <a:cs typeface="Times New Roman" panose="02020603050405020304" pitchFamily="18" charset="0"/>
                                      </a:rPr>
                                    </m:ctrlPr>
                                  </m:fPr>
                                  <m:num>
                                    <m:r>
                                      <a:rPr lang="en-US" altLang="zh-CN" sz="2215" i="1">
                                        <a:solidFill>
                                          <a:srgbClr val="000000"/>
                                        </a:solidFill>
                                        <a:latin typeface="Cambria Math" panose="02040503050406030204" pitchFamily="18" charset="0"/>
                                        <a:cs typeface="Times New Roman" panose="02020603050405020304" pitchFamily="18" charset="0"/>
                                      </a:rPr>
                                      <m:t>1</m:t>
                                    </m:r>
                                  </m:num>
                                  <m:den>
                                    <m:r>
                                      <a:rPr lang="en-US" altLang="zh-CN" sz="2215" i="1">
                                        <a:solidFill>
                                          <a:srgbClr val="000000"/>
                                        </a:solidFill>
                                        <a:latin typeface="Cambria Math" panose="02040503050406030204" pitchFamily="18" charset="0"/>
                                        <a:cs typeface="Times New Roman" panose="02020603050405020304" pitchFamily="18" charset="0"/>
                                      </a:rPr>
                                      <m:t>4</m:t>
                                    </m:r>
                                  </m:den>
                                </m:f>
                              </m:e>
                            </m:mr>
                            <m:mr>
                              <m:e>
                                <m:r>
                                  <m:rPr>
                                    <m:nor/>
                                  </m:rPr>
                                  <a:rPr lang="en-US" altLang="zh-CN" sz="2215">
                                    <a:solidFill>
                                      <a:srgbClr val="000000"/>
                                    </a:solidFill>
                                    <a:latin typeface="Cambria Math" panose="02040503050406030204" pitchFamily="18" charset="0"/>
                                    <a:ea typeface="方正书宋_GBK"/>
                                    <a:cs typeface="Times New Roman" panose="02020603050405020304" pitchFamily="18" charset="0"/>
                                  </a:rPr>
                                  <m:t>−</m:t>
                                </m:r>
                                <m:f>
                                  <m:fPr>
                                    <m:ctrlPr>
                                      <a:rPr lang="en-US" altLang="zh-CN" sz="2215" i="1">
                                        <a:solidFill>
                                          <a:srgbClr val="000000"/>
                                        </a:solidFill>
                                        <a:latin typeface="Cambria Math" panose="02040503050406030204" pitchFamily="18" charset="0"/>
                                        <a:cs typeface="Times New Roman" panose="02020603050405020304" pitchFamily="18" charset="0"/>
                                      </a:rPr>
                                    </m:ctrlPr>
                                  </m:fPr>
                                  <m:num>
                                    <m:r>
                                      <a:rPr lang="en-US" altLang="zh-CN" sz="2215" i="1">
                                        <a:solidFill>
                                          <a:srgbClr val="000000"/>
                                        </a:solidFill>
                                        <a:latin typeface="Cambria Math" panose="02040503050406030204" pitchFamily="18" charset="0"/>
                                        <a:cs typeface="Times New Roman" panose="02020603050405020304" pitchFamily="18" charset="0"/>
                                      </a:rPr>
                                      <m:t>3</m:t>
                                    </m:r>
                                  </m:num>
                                  <m:den>
                                    <m:r>
                                      <a:rPr lang="en-US" altLang="zh-CN" sz="2215" i="1">
                                        <a:solidFill>
                                          <a:srgbClr val="000000"/>
                                        </a:solidFill>
                                        <a:latin typeface="Cambria Math" panose="02040503050406030204" pitchFamily="18" charset="0"/>
                                        <a:cs typeface="Times New Roman" panose="02020603050405020304" pitchFamily="18" charset="0"/>
                                      </a:rPr>
                                      <m:t>4</m:t>
                                    </m:r>
                                  </m:den>
                                </m:f>
                              </m:e>
                              <m:e>
                                <m:f>
                                  <m:fPr>
                                    <m:ctrlPr>
                                      <a:rPr lang="en-US" altLang="zh-CN" sz="2215" i="1">
                                        <a:solidFill>
                                          <a:srgbClr val="000000"/>
                                        </a:solidFill>
                                        <a:latin typeface="Cambria Math" panose="02040503050406030204" pitchFamily="18" charset="0"/>
                                        <a:cs typeface="Times New Roman" panose="02020603050405020304" pitchFamily="18" charset="0"/>
                                      </a:rPr>
                                    </m:ctrlPr>
                                  </m:fPr>
                                  <m:num>
                                    <m:r>
                                      <a:rPr lang="en-US" altLang="zh-CN" sz="2215" i="1">
                                        <a:solidFill>
                                          <a:srgbClr val="000000"/>
                                        </a:solidFill>
                                        <a:latin typeface="Cambria Math" panose="02040503050406030204" pitchFamily="18" charset="0"/>
                                        <a:cs typeface="Times New Roman" panose="02020603050405020304" pitchFamily="18" charset="0"/>
                                      </a:rPr>
                                      <m:t>1</m:t>
                                    </m:r>
                                  </m:num>
                                  <m:den>
                                    <m:r>
                                      <a:rPr lang="en-US" altLang="zh-CN" sz="2215" i="1">
                                        <a:solidFill>
                                          <a:srgbClr val="000000"/>
                                        </a:solidFill>
                                        <a:latin typeface="Cambria Math" panose="02040503050406030204" pitchFamily="18" charset="0"/>
                                        <a:cs typeface="Times New Roman" panose="02020603050405020304" pitchFamily="18" charset="0"/>
                                      </a:rPr>
                                      <m:t>2</m:t>
                                    </m:r>
                                  </m:den>
                                </m:f>
                              </m:e>
                              <m:e>
                                <m:f>
                                  <m:fPr>
                                    <m:ctrlPr>
                                      <a:rPr lang="en-US" altLang="zh-CN" sz="2215" i="1">
                                        <a:solidFill>
                                          <a:srgbClr val="000000"/>
                                        </a:solidFill>
                                        <a:latin typeface="Cambria Math" panose="02040503050406030204" pitchFamily="18" charset="0"/>
                                        <a:cs typeface="Times New Roman" panose="02020603050405020304" pitchFamily="18" charset="0"/>
                                      </a:rPr>
                                    </m:ctrlPr>
                                  </m:fPr>
                                  <m:num>
                                    <m:rad>
                                      <m:radPr>
                                        <m:degHide m:val="on"/>
                                        <m:ctrlPr>
                                          <a:rPr lang="en-US" altLang="zh-CN" sz="2215" i="1">
                                            <a:solidFill>
                                              <a:srgbClr val="000000"/>
                                            </a:solidFill>
                                            <a:latin typeface="Cambria Math" panose="02040503050406030204" pitchFamily="18" charset="0"/>
                                            <a:cs typeface="Times New Roman" panose="02020603050405020304" pitchFamily="18" charset="0"/>
                                          </a:rPr>
                                        </m:ctrlPr>
                                      </m:radPr>
                                      <m:deg/>
                                      <m:e>
                                        <m:r>
                                          <a:rPr lang="en-US" altLang="zh-CN" sz="2215" i="1">
                                            <a:solidFill>
                                              <a:srgbClr val="000000"/>
                                            </a:solidFill>
                                            <a:latin typeface="Cambria Math" panose="02040503050406030204" pitchFamily="18" charset="0"/>
                                            <a:cs typeface="Times New Roman" panose="02020603050405020304" pitchFamily="18" charset="0"/>
                                          </a:rPr>
                                          <m:t>3</m:t>
                                        </m:r>
                                      </m:e>
                                    </m:rad>
                                  </m:num>
                                  <m:den>
                                    <m:r>
                                      <a:rPr lang="en-US" altLang="zh-CN" sz="2215" i="1">
                                        <a:solidFill>
                                          <a:srgbClr val="000000"/>
                                        </a:solidFill>
                                        <a:latin typeface="Cambria Math" panose="02040503050406030204" pitchFamily="18" charset="0"/>
                                        <a:cs typeface="Times New Roman" panose="02020603050405020304" pitchFamily="18" charset="0"/>
                                      </a:rPr>
                                      <m:t>4</m:t>
                                    </m:r>
                                  </m:den>
                                </m:f>
                              </m:e>
                            </m:mr>
                            <m:mr>
                              <m:e>
                                <m:r>
                                  <a:rPr lang="en-US" altLang="zh-CN" sz="2215" i="1">
                                    <a:solidFill>
                                      <a:srgbClr val="000000"/>
                                    </a:solidFill>
                                    <a:latin typeface="Cambria Math" panose="02040503050406030204" pitchFamily="18" charset="0"/>
                                    <a:ea typeface="方正书宋_GBK"/>
                                    <a:cs typeface="Times New Roman" panose="02020603050405020304" pitchFamily="18" charset="0"/>
                                  </a:rPr>
                                  <m:t>−</m:t>
                                </m:r>
                                <m:f>
                                  <m:fPr>
                                    <m:ctrlPr>
                                      <a:rPr lang="en-US" altLang="zh-CN" sz="2215" i="1">
                                        <a:solidFill>
                                          <a:srgbClr val="000000"/>
                                        </a:solidFill>
                                        <a:latin typeface="Cambria Math" panose="02040503050406030204" pitchFamily="18" charset="0"/>
                                        <a:cs typeface="Times New Roman" panose="02020603050405020304" pitchFamily="18" charset="0"/>
                                      </a:rPr>
                                    </m:ctrlPr>
                                  </m:fPr>
                                  <m:num>
                                    <m:r>
                                      <a:rPr lang="en-US" altLang="zh-CN" sz="2215" i="1">
                                        <a:solidFill>
                                          <a:srgbClr val="000000"/>
                                        </a:solidFill>
                                        <a:latin typeface="Cambria Math" panose="02040503050406030204" pitchFamily="18" charset="0"/>
                                        <a:cs typeface="Times New Roman" panose="02020603050405020304" pitchFamily="18" charset="0"/>
                                      </a:rPr>
                                      <m:t>1</m:t>
                                    </m:r>
                                  </m:num>
                                  <m:den>
                                    <m:r>
                                      <a:rPr lang="en-US" altLang="zh-CN" sz="2215" i="1">
                                        <a:solidFill>
                                          <a:srgbClr val="000000"/>
                                        </a:solidFill>
                                        <a:latin typeface="Cambria Math" panose="02040503050406030204" pitchFamily="18" charset="0"/>
                                        <a:cs typeface="Times New Roman" panose="02020603050405020304" pitchFamily="18" charset="0"/>
                                      </a:rPr>
                                      <m:t>2</m:t>
                                    </m:r>
                                  </m:den>
                                </m:f>
                              </m:e>
                              <m:e>
                                <m:r>
                                  <a:rPr lang="en-US" altLang="zh-CN" sz="2215" i="1">
                                    <a:solidFill>
                                      <a:srgbClr val="000000"/>
                                    </a:solidFill>
                                    <a:latin typeface="Cambria Math" panose="02040503050406030204" pitchFamily="18" charset="0"/>
                                    <a:cs typeface="Times New Roman" panose="02020603050405020304" pitchFamily="18" charset="0"/>
                                  </a:rPr>
                                  <m:t>0</m:t>
                                </m:r>
                              </m:e>
                              <m:e>
                                <m:f>
                                  <m:fPr>
                                    <m:ctrlPr>
                                      <a:rPr lang="en-US" altLang="zh-CN" sz="2215" i="1">
                                        <a:solidFill>
                                          <a:srgbClr val="000000"/>
                                        </a:solidFill>
                                        <a:latin typeface="Cambria Math" panose="02040503050406030204" pitchFamily="18" charset="0"/>
                                        <a:cs typeface="Times New Roman" panose="02020603050405020304" pitchFamily="18" charset="0"/>
                                      </a:rPr>
                                    </m:ctrlPr>
                                  </m:fPr>
                                  <m:num>
                                    <m:rad>
                                      <m:radPr>
                                        <m:degHide m:val="on"/>
                                        <m:ctrlPr>
                                          <a:rPr lang="en-US" altLang="zh-CN" sz="2215" i="1">
                                            <a:solidFill>
                                              <a:srgbClr val="000000"/>
                                            </a:solidFill>
                                            <a:latin typeface="Cambria Math" panose="02040503050406030204" pitchFamily="18" charset="0"/>
                                            <a:cs typeface="Times New Roman" panose="02020603050405020304" pitchFamily="18" charset="0"/>
                                          </a:rPr>
                                        </m:ctrlPr>
                                      </m:radPr>
                                      <m:deg/>
                                      <m:e>
                                        <m:r>
                                          <a:rPr lang="en-US" altLang="zh-CN" sz="2215" i="1">
                                            <a:solidFill>
                                              <a:srgbClr val="000000"/>
                                            </a:solidFill>
                                            <a:latin typeface="Cambria Math" panose="02040503050406030204" pitchFamily="18" charset="0"/>
                                            <a:cs typeface="Times New Roman" panose="02020603050405020304" pitchFamily="18" charset="0"/>
                                          </a:rPr>
                                          <m:t>3</m:t>
                                        </m:r>
                                      </m:e>
                                    </m:rad>
                                  </m:num>
                                  <m:den>
                                    <m:r>
                                      <a:rPr lang="en-US" altLang="zh-CN" sz="2215" i="1">
                                        <a:solidFill>
                                          <a:srgbClr val="000000"/>
                                        </a:solidFill>
                                        <a:latin typeface="Cambria Math" panose="02040503050406030204" pitchFamily="18" charset="0"/>
                                        <a:cs typeface="Times New Roman" panose="02020603050405020304" pitchFamily="18" charset="0"/>
                                      </a:rPr>
                                      <m:t>2</m:t>
                                    </m:r>
                                  </m:den>
                                </m:f>
                              </m:e>
                            </m:mr>
                          </m:m>
                        </m:e>
                      </m:d>
                    </m:oMath>
                  </m:oMathPara>
                </a14:m>
                <a:endParaRPr lang="zh-CN" altLang="en-US" sz="2215" dirty="0"/>
              </a:p>
            </p:txBody>
          </p:sp>
        </mc:Choice>
        <mc:Fallback xmlns="">
          <p:sp>
            <p:nvSpPr>
              <p:cNvPr id="26" name="矩形 25">
                <a:extLst>
                  <a:ext uri="{FF2B5EF4-FFF2-40B4-BE49-F238E27FC236}">
                    <a16:creationId xmlns:a16="http://schemas.microsoft.com/office/drawing/2014/main" id="{4C31A4AF-919B-435C-95A5-847A052C9DB5}"/>
                  </a:ext>
                </a:extLst>
              </p:cNvPr>
              <p:cNvSpPr>
                <a:spLocks noRot="1" noChangeAspect="1" noMove="1" noResize="1" noEditPoints="1" noAdjustHandles="1" noChangeArrowheads="1" noChangeShapeType="1" noTextEdit="1"/>
              </p:cNvSpPr>
              <p:nvPr/>
            </p:nvSpPr>
            <p:spPr>
              <a:xfrm>
                <a:off x="9243378" y="3455601"/>
                <a:ext cx="2450351" cy="2334742"/>
              </a:xfrm>
              <a:prstGeom prst="rect">
                <a:avLst/>
              </a:prstGeom>
              <a:blipFill>
                <a:blip r:embed="rId20"/>
                <a:stretch>
                  <a:fillRect b="-541"/>
                </a:stretch>
              </a:blipFill>
            </p:spPr>
            <p:txBody>
              <a:bodyPr/>
              <a:lstStyle/>
              <a:p>
                <a:r>
                  <a:rPr lang="zh-CN" altLang="en-US">
                    <a:noFill/>
                  </a:rPr>
                  <a:t> </a:t>
                </a:r>
              </a:p>
            </p:txBody>
          </p:sp>
        </mc:Fallback>
      </mc:AlternateContent>
      <p:grpSp>
        <p:nvGrpSpPr>
          <p:cNvPr id="18" name="组合 17">
            <a:extLst>
              <a:ext uri="{FF2B5EF4-FFF2-40B4-BE49-F238E27FC236}">
                <a16:creationId xmlns:a16="http://schemas.microsoft.com/office/drawing/2014/main" id="{8366A6A9-2553-449D-9970-598A1BA86972}"/>
              </a:ext>
            </a:extLst>
          </p:cNvPr>
          <p:cNvGrpSpPr/>
          <p:nvPr>
            <p:custDataLst>
              <p:tags r:id="rId8"/>
            </p:custDataLst>
          </p:nvPr>
        </p:nvGrpSpPr>
        <p:grpSpPr>
          <a:xfrm>
            <a:off x="0" y="0"/>
            <a:ext cx="12858044" cy="669690"/>
            <a:chOff x="-335" y="0"/>
            <a:chExt cx="12192000" cy="635000"/>
          </a:xfrm>
        </p:grpSpPr>
        <p:sp>
          <p:nvSpPr>
            <p:cNvPr id="14" name="TitleBackground">
              <a:extLst>
                <a:ext uri="{FF2B5EF4-FFF2-40B4-BE49-F238E27FC236}">
                  <a16:creationId xmlns:a16="http://schemas.microsoft.com/office/drawing/2014/main" id="{517C1DBA-AE29-4144-A4A8-A6DE5BBBD6E2}"/>
                </a:ext>
              </a:extLst>
            </p:cNvPr>
            <p:cNvSpPr/>
            <p:nvPr>
              <p:custDataLst>
                <p:tags r:id="rId10"/>
              </p:custDataLst>
            </p:nvPr>
          </p:nvSpPr>
          <p:spPr>
            <a:xfrm>
              <a:off x="-335"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A09F812A-59D4-4BC8-BE6F-9A250E9AD4EE}"/>
                </a:ext>
              </a:extLst>
            </p:cNvPr>
            <p:cNvSpPr/>
            <p:nvPr>
              <p:custDataLst>
                <p:tags r:id="rId11"/>
              </p:custDataLst>
            </p:nvPr>
          </p:nvSpPr>
          <p:spPr>
            <a:xfrm>
              <a:off x="-335"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0643741D-7BC7-4BD1-9323-0C36A07B4A1C}"/>
                </a:ext>
              </a:extLst>
            </p:cNvPr>
            <p:cNvSpPr txBox="1"/>
            <p:nvPr>
              <p:custDataLst>
                <p:tags r:id="rId12"/>
              </p:custDataLst>
            </p:nvPr>
          </p:nvSpPr>
          <p:spPr>
            <a:xfrm>
              <a:off x="240508" y="0"/>
              <a:ext cx="1905000" cy="635000"/>
            </a:xfrm>
            <a:prstGeom prst="rect">
              <a:avLst/>
            </a:prstGeom>
            <a:noFill/>
          </p:spPr>
          <p:txBody>
            <a:bodyPr vert="horz" wrap="none" rtlCol="0" anchor="ctr" anchorCtr="0">
              <a:noAutofit/>
            </a:bodyPr>
            <a:lstStyle/>
            <a:p>
              <a:r>
                <a:rPr lang="zh-CN" altLang="en-US"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90C90AA4-82E4-46CE-B297-7491F95F942D}"/>
                </a:ext>
              </a:extLst>
            </p:cNvPr>
            <p:cNvSpPr txBox="1"/>
            <p:nvPr>
              <p:custDataLst>
                <p:tags r:id="rId13"/>
              </p:custDataLst>
            </p:nvPr>
          </p:nvSpPr>
          <p:spPr>
            <a:xfrm>
              <a:off x="1500718" y="103562"/>
              <a:ext cx="2286000" cy="508000"/>
            </a:xfrm>
            <a:prstGeom prst="rect">
              <a:avLst/>
            </a:prstGeom>
            <a:noFill/>
          </p:spPr>
          <p:txBody>
            <a:bodyPr vert="horz" wrap="none" rtlCol="0" anchor="ctr" anchorCtr="0">
              <a:noAutofit/>
            </a:bodyPr>
            <a:lstStyle/>
            <a:p>
              <a:r>
                <a:rPr lang="en-US" altLang="zh-CN"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5E25EE12-E60D-4559-B262-BB87F6B58F95}"/>
              </a:ext>
            </a:extLst>
          </p:cNvPr>
          <p:cNvPicPr>
            <a:picLocks/>
          </p:cNvPicPr>
          <p:nvPr>
            <p:custDataLst>
              <p:tags r:id="rId9"/>
            </p:custDataLst>
          </p:nvPr>
        </p:nvPicPr>
        <p:blipFill>
          <a:blip r:embed="rId21">
            <a:extLst>
              <a:ext uri="{28A0092B-C50C-407E-A947-70E740481C1C}">
                <a14:useLocalDpi xmlns:a14="http://schemas.microsoft.com/office/drawing/2010/main" val="0"/>
              </a:ext>
            </a:extLst>
          </a:blip>
          <a:stretch>
            <a:fillRect/>
          </a:stretch>
        </p:blipFill>
        <p:spPr>
          <a:xfrm>
            <a:off x="11309350" y="63500"/>
            <a:ext cx="1422400" cy="508000"/>
          </a:xfrm>
          <a:prstGeom prst="rect">
            <a:avLst/>
          </a:prstGeom>
        </p:spPr>
      </p:pic>
    </p:spTree>
    <p:custDataLst>
      <p:tags r:id="rId1"/>
    </p:custDataLst>
    <p:extLst>
      <p:ext uri="{BB962C8B-B14F-4D97-AF65-F5344CB8AC3E}">
        <p14:creationId xmlns:p14="http://schemas.microsoft.com/office/powerpoint/2010/main" val="171984938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27C1F22D-A7CE-48C3-AB85-344F778D0C2B}"/>
                  </a:ext>
                </a:extLst>
              </p:cNvPr>
              <p:cNvSpPr txBox="1"/>
              <p:nvPr>
                <p:custDataLst>
                  <p:tags r:id="rId2"/>
                </p:custDataLst>
              </p:nvPr>
            </p:nvSpPr>
            <p:spPr>
              <a:xfrm>
                <a:off x="803980" y="504110"/>
                <a:ext cx="10286436" cy="2260203"/>
              </a:xfrm>
              <a:prstGeom prst="rect">
                <a:avLst/>
              </a:prstGeom>
              <a:noFill/>
            </p:spPr>
            <p:txBody>
              <a:bodyPr vert="horz" wrap="square"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旧坐标系 </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 </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绕 </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x </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轴转 </a:t>
                </a:r>
                <a14:m>
                  <m:oMath xmlns:m="http://schemas.openxmlformats.org/officeDocument/2006/math">
                    <m:f>
                      <m:fPr>
                        <m:ctrlPr>
                          <a:rPr lang="en-US" altLang="zh-CN" sz="2742"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fPr>
                      <m:num>
                        <m:r>
                          <a:rPr lang="zh-CN" altLang="en-US" sz="2742"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𝜋</m:t>
                        </m:r>
                      </m:num>
                      <m:den>
                        <m:r>
                          <a:rPr lang="en-US" altLang="zh-CN" sz="2742"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3</m:t>
                        </m:r>
                      </m:den>
                    </m:f>
                  </m:oMath>
                </a14:m>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，再绕 </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y </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轴转 </a:t>
                </a:r>
                <a14:m>
                  <m:oMath xmlns:m="http://schemas.openxmlformats.org/officeDocument/2006/math">
                    <m:f>
                      <m:fPr>
                        <m:ctrlPr>
                          <a:rPr lang="en-US" altLang="zh-CN" sz="2742"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fPr>
                      <m:num>
                        <m:r>
                          <a:rPr lang="en-US" altLang="zh-CN" sz="2742"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 </m:t>
                        </m:r>
                        <m:r>
                          <a:rPr lang="zh-CN" altLang="en-US" sz="2742"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𝜋</m:t>
                        </m:r>
                      </m:num>
                      <m:den>
                        <m:r>
                          <a:rPr lang="en-US" altLang="zh-CN" sz="2742"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4</m:t>
                        </m:r>
                      </m:den>
                    </m:f>
                  </m:oMath>
                </a14:m>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后得到新坐标系 </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j</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，该过程的旋转矩阵为：</a:t>
                </a:r>
              </a:p>
            </p:txBody>
          </p:sp>
        </mc:Choice>
        <mc:Fallback xmlns="">
          <p:sp>
            <p:nvSpPr>
              <p:cNvPr id="4" name="文本框 3">
                <a:extLst>
                  <a:ext uri="{FF2B5EF4-FFF2-40B4-BE49-F238E27FC236}">
                    <a16:creationId xmlns:a16="http://schemas.microsoft.com/office/drawing/2014/main" id="{27C1F22D-A7CE-48C3-AB85-344F778D0C2B}"/>
                  </a:ext>
                </a:extLst>
              </p:cNvPr>
              <p:cNvSpPr txBox="1">
                <a:spLocks noRot="1" noChangeAspect="1" noMove="1" noResize="1" noEditPoints="1" noAdjustHandles="1" noChangeArrowheads="1" noChangeShapeType="1" noTextEdit="1"/>
              </p:cNvSpPr>
              <p:nvPr>
                <p:custDataLst>
                  <p:tags r:id="rId16"/>
                </p:custDataLst>
              </p:nvPr>
            </p:nvSpPr>
            <p:spPr>
              <a:xfrm>
                <a:off x="803980" y="504110"/>
                <a:ext cx="10286436" cy="2260203"/>
              </a:xfrm>
              <a:prstGeom prst="rect">
                <a:avLst/>
              </a:prstGeom>
              <a:blipFill>
                <a:blip r:embed="rId17"/>
                <a:stretch>
                  <a:fillRect l="-1233"/>
                </a:stretch>
              </a:blipFill>
            </p:spPr>
            <p:txBody>
              <a:bodyPr/>
              <a:lstStyle/>
              <a:p>
                <a:r>
                  <a:rPr lang="zh-CN" altLang="en-US">
                    <a:noFill/>
                  </a:rPr>
                  <a:t> </a:t>
                </a:r>
              </a:p>
            </p:txBody>
          </p:sp>
        </mc:Fallback>
      </mc:AlternateContent>
      <p:sp>
        <p:nvSpPr>
          <p:cNvPr id="9" name="椭圆 8">
            <a:extLst>
              <a:ext uri="{FF2B5EF4-FFF2-40B4-BE49-F238E27FC236}">
                <a16:creationId xmlns:a16="http://schemas.microsoft.com/office/drawing/2014/main" id="{482E2CA7-E71F-4E3F-8875-4E212E33B782}"/>
              </a:ext>
            </a:extLst>
          </p:cNvPr>
          <p:cNvSpPr>
            <a:spLocks noChangeAspect="1"/>
          </p:cNvSpPr>
          <p:nvPr>
            <p:custDataLst>
              <p:tags r:id="rId3"/>
            </p:custDataLst>
          </p:nvPr>
        </p:nvSpPr>
        <p:spPr>
          <a:xfrm>
            <a:off x="1929059" y="2692824"/>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E7C485AC-09FE-4D7C-83F4-A76376DB3A6F}"/>
              </a:ext>
            </a:extLst>
          </p:cNvPr>
          <p:cNvSpPr>
            <a:spLocks noChangeAspect="1"/>
          </p:cNvSpPr>
          <p:nvPr>
            <p:custDataLst>
              <p:tags r:id="rId4"/>
            </p:custDataLst>
          </p:nvPr>
        </p:nvSpPr>
        <p:spPr>
          <a:xfrm>
            <a:off x="5125991" y="2694666"/>
            <a:ext cx="542449" cy="542449"/>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7A0A3843-1A94-4984-96E6-E1519A0C7D3A}"/>
              </a:ext>
            </a:extLst>
          </p:cNvPr>
          <p:cNvSpPr>
            <a:spLocks noChangeAspect="1"/>
          </p:cNvSpPr>
          <p:nvPr>
            <p:custDataLst>
              <p:tags r:id="rId5"/>
            </p:custDataLst>
          </p:nvPr>
        </p:nvSpPr>
        <p:spPr>
          <a:xfrm>
            <a:off x="7975578" y="2658668"/>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11410489-7A9F-42E5-B98A-0DF06B896EBE}"/>
              </a:ext>
            </a:extLst>
          </p:cNvPr>
          <p:cNvSpPr>
            <a:spLocks noChangeAspect="1"/>
          </p:cNvSpPr>
          <p:nvPr>
            <p:custDataLst>
              <p:tags r:id="rId6"/>
            </p:custDataLst>
          </p:nvPr>
        </p:nvSpPr>
        <p:spPr>
          <a:xfrm>
            <a:off x="11172509" y="2546496"/>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CD68E067-C6E5-4E6A-8746-3D8F0461513C}"/>
              </a:ext>
            </a:extLst>
          </p:cNvPr>
          <p:cNvSpPr/>
          <p:nvPr>
            <p:custDataLst>
              <p:tags r:id="rId7"/>
            </p:custDataLst>
          </p:nvPr>
        </p:nvSpPr>
        <p:spPr>
          <a:xfrm>
            <a:off x="9402798" y="6554590"/>
            <a:ext cx="1627346" cy="433959"/>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5C5D8198-4C25-4DBB-A5DF-E9DAD10A4FC4}"/>
                  </a:ext>
                </a:extLst>
              </p:cNvPr>
              <p:cNvSpPr/>
              <p:nvPr/>
            </p:nvSpPr>
            <p:spPr>
              <a:xfrm>
                <a:off x="970595" y="3769517"/>
                <a:ext cx="2564485" cy="23370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zh-CN" sz="2215" i="1">
                              <a:latin typeface="Cambria Math" panose="02040503050406030204" pitchFamily="18" charset="0"/>
                              <a:ea typeface="Cambria Math" panose="02040503050406030204" pitchFamily="18" charset="0"/>
                            </a:rPr>
                          </m:ctrlPr>
                        </m:dPr>
                        <m:e>
                          <m:m>
                            <m:mPr>
                              <m:plcHide m:val="on"/>
                              <m:mcs>
                                <m:mc>
                                  <m:mcPr>
                                    <m:count m:val="3"/>
                                    <m:mcJc m:val="center"/>
                                  </m:mcPr>
                                </m:mc>
                              </m:mcs>
                              <m:ctrlPr>
                                <a:rPr lang="zh-CN" altLang="zh-CN" sz="2215" i="1">
                                  <a:latin typeface="Cambria Math" panose="02040503050406030204" pitchFamily="18" charset="0"/>
                                  <a:ea typeface="Cambria Math" panose="02040503050406030204" pitchFamily="18" charset="0"/>
                                </a:rPr>
                              </m:ctrlPr>
                            </m:mPr>
                            <m:mr>
                              <m:e>
                                <m:f>
                                  <m:fPr>
                                    <m:ctrlPr>
                                      <a:rPr lang="en-US" altLang="zh-CN" sz="2215" i="1">
                                        <a:solidFill>
                                          <a:srgbClr val="000000"/>
                                        </a:solidFill>
                                        <a:latin typeface="Cambria Math" panose="02040503050406030204" pitchFamily="18" charset="0"/>
                                        <a:cs typeface="Times New Roman" panose="02020603050405020304" pitchFamily="18" charset="0"/>
                                      </a:rPr>
                                    </m:ctrlPr>
                                  </m:fPr>
                                  <m:num>
                                    <m:rad>
                                      <m:radPr>
                                        <m:degHide m:val="on"/>
                                        <m:ctrlPr>
                                          <a:rPr lang="en-US" altLang="zh-CN" sz="2215" i="1">
                                            <a:solidFill>
                                              <a:srgbClr val="000000"/>
                                            </a:solidFill>
                                            <a:latin typeface="Cambria Math" panose="02040503050406030204" pitchFamily="18" charset="0"/>
                                            <a:cs typeface="Times New Roman" panose="02020603050405020304" pitchFamily="18" charset="0"/>
                                          </a:rPr>
                                        </m:ctrlPr>
                                      </m:radPr>
                                      <m:deg/>
                                      <m:e>
                                        <m:r>
                                          <a:rPr lang="en-US" altLang="zh-CN" sz="2215" i="1">
                                            <a:solidFill>
                                              <a:srgbClr val="000000"/>
                                            </a:solidFill>
                                            <a:latin typeface="Cambria Math" panose="02040503050406030204" pitchFamily="18" charset="0"/>
                                            <a:cs typeface="Times New Roman" panose="02020603050405020304" pitchFamily="18" charset="0"/>
                                          </a:rPr>
                                          <m:t>2</m:t>
                                        </m:r>
                                      </m:e>
                                    </m:rad>
                                  </m:num>
                                  <m:den>
                                    <m:r>
                                      <a:rPr lang="en-US" altLang="zh-CN" sz="2215" i="1">
                                        <a:solidFill>
                                          <a:srgbClr val="000000"/>
                                        </a:solidFill>
                                        <a:latin typeface="Cambria Math" panose="02040503050406030204" pitchFamily="18" charset="0"/>
                                        <a:cs typeface="Times New Roman" panose="02020603050405020304" pitchFamily="18" charset="0"/>
                                      </a:rPr>
                                      <m:t>2</m:t>
                                    </m:r>
                                  </m:den>
                                </m:f>
                              </m:e>
                              <m:e>
                                <m:r>
                                  <a:rPr lang="en-US" altLang="zh-CN" sz="2215" i="1">
                                    <a:solidFill>
                                      <a:srgbClr val="000000"/>
                                    </a:solidFill>
                                    <a:latin typeface="Cambria Math" panose="02040503050406030204" pitchFamily="18" charset="0"/>
                                    <a:ea typeface="方正书宋_GBK"/>
                                    <a:cs typeface="Times New Roman" panose="02020603050405020304" pitchFamily="18" charset="0"/>
                                  </a:rPr>
                                  <m:t>0</m:t>
                                </m:r>
                              </m:e>
                              <m:e>
                                <m:f>
                                  <m:fPr>
                                    <m:ctrlPr>
                                      <a:rPr lang="en-US" altLang="zh-CN" sz="2215" i="1">
                                        <a:solidFill>
                                          <a:srgbClr val="000000"/>
                                        </a:solidFill>
                                        <a:latin typeface="Cambria Math" panose="02040503050406030204" pitchFamily="18" charset="0"/>
                                        <a:cs typeface="Times New Roman" panose="02020603050405020304" pitchFamily="18" charset="0"/>
                                      </a:rPr>
                                    </m:ctrlPr>
                                  </m:fPr>
                                  <m:num>
                                    <m:rad>
                                      <m:radPr>
                                        <m:degHide m:val="on"/>
                                        <m:ctrlPr>
                                          <a:rPr lang="en-US" altLang="zh-CN" sz="2215" i="1">
                                            <a:solidFill>
                                              <a:srgbClr val="000000"/>
                                            </a:solidFill>
                                            <a:latin typeface="Cambria Math" panose="02040503050406030204" pitchFamily="18" charset="0"/>
                                            <a:cs typeface="Times New Roman" panose="02020603050405020304" pitchFamily="18" charset="0"/>
                                          </a:rPr>
                                        </m:ctrlPr>
                                      </m:radPr>
                                      <m:deg/>
                                      <m:e>
                                        <m:r>
                                          <a:rPr lang="en-US" altLang="zh-CN" sz="2215" i="1">
                                            <a:solidFill>
                                              <a:srgbClr val="000000"/>
                                            </a:solidFill>
                                            <a:latin typeface="Cambria Math" panose="02040503050406030204" pitchFamily="18" charset="0"/>
                                            <a:cs typeface="Times New Roman" panose="02020603050405020304" pitchFamily="18" charset="0"/>
                                          </a:rPr>
                                          <m:t>2</m:t>
                                        </m:r>
                                      </m:e>
                                    </m:rad>
                                  </m:num>
                                  <m:den>
                                    <m:r>
                                      <a:rPr lang="en-US" altLang="zh-CN" sz="2215" i="1">
                                        <a:solidFill>
                                          <a:srgbClr val="000000"/>
                                        </a:solidFill>
                                        <a:latin typeface="Cambria Math" panose="02040503050406030204" pitchFamily="18" charset="0"/>
                                        <a:cs typeface="Times New Roman" panose="02020603050405020304" pitchFamily="18" charset="0"/>
                                      </a:rPr>
                                      <m:t>2</m:t>
                                    </m:r>
                                  </m:den>
                                </m:f>
                              </m:e>
                            </m:mr>
                            <m:mr>
                              <m:e>
                                <m:r>
                                  <a:rPr lang="en-US" altLang="zh-CN" sz="2215" i="1">
                                    <a:solidFill>
                                      <a:srgbClr val="000000"/>
                                    </a:solidFill>
                                    <a:latin typeface="Cambria Math" panose="02040503050406030204" pitchFamily="18" charset="0"/>
                                    <a:ea typeface="方正书宋_GBK"/>
                                    <a:cs typeface="Times New Roman" panose="02020603050405020304" pitchFamily="18" charset="0"/>
                                  </a:rPr>
                                  <m:t>−</m:t>
                                </m:r>
                                <m:f>
                                  <m:fPr>
                                    <m:ctrlPr>
                                      <a:rPr lang="en-US" altLang="zh-CN" sz="2215" i="1">
                                        <a:solidFill>
                                          <a:srgbClr val="000000"/>
                                        </a:solidFill>
                                        <a:latin typeface="Cambria Math" panose="02040503050406030204" pitchFamily="18" charset="0"/>
                                        <a:cs typeface="Times New Roman" panose="02020603050405020304" pitchFamily="18" charset="0"/>
                                      </a:rPr>
                                    </m:ctrlPr>
                                  </m:fPr>
                                  <m:num>
                                    <m:rad>
                                      <m:radPr>
                                        <m:degHide m:val="on"/>
                                        <m:ctrlPr>
                                          <a:rPr lang="en-US" altLang="zh-CN" sz="2215" i="1">
                                            <a:solidFill>
                                              <a:srgbClr val="000000"/>
                                            </a:solidFill>
                                            <a:latin typeface="Cambria Math" panose="02040503050406030204" pitchFamily="18" charset="0"/>
                                            <a:cs typeface="Times New Roman" panose="02020603050405020304" pitchFamily="18" charset="0"/>
                                          </a:rPr>
                                        </m:ctrlPr>
                                      </m:radPr>
                                      <m:deg/>
                                      <m:e>
                                        <m:r>
                                          <a:rPr lang="en-US" altLang="zh-CN" sz="2215" i="1">
                                            <a:solidFill>
                                              <a:srgbClr val="000000"/>
                                            </a:solidFill>
                                            <a:latin typeface="Cambria Math" panose="02040503050406030204" pitchFamily="18" charset="0"/>
                                            <a:cs typeface="Times New Roman" panose="02020603050405020304" pitchFamily="18" charset="0"/>
                                          </a:rPr>
                                          <m:t>6</m:t>
                                        </m:r>
                                      </m:e>
                                    </m:rad>
                                  </m:num>
                                  <m:den>
                                    <m:r>
                                      <a:rPr lang="en-US" altLang="zh-CN" sz="2215" i="1">
                                        <a:solidFill>
                                          <a:srgbClr val="000000"/>
                                        </a:solidFill>
                                        <a:latin typeface="Cambria Math" panose="02040503050406030204" pitchFamily="18" charset="0"/>
                                        <a:cs typeface="Times New Roman" panose="02020603050405020304" pitchFamily="18" charset="0"/>
                                      </a:rPr>
                                      <m:t>4</m:t>
                                    </m:r>
                                  </m:den>
                                </m:f>
                              </m:e>
                              <m:e>
                                <m:f>
                                  <m:fPr>
                                    <m:ctrlPr>
                                      <a:rPr lang="en-US" altLang="zh-CN" sz="2215" i="1">
                                        <a:solidFill>
                                          <a:srgbClr val="000000"/>
                                        </a:solidFill>
                                        <a:latin typeface="Cambria Math" panose="02040503050406030204" pitchFamily="18" charset="0"/>
                                        <a:cs typeface="Times New Roman" panose="02020603050405020304" pitchFamily="18" charset="0"/>
                                      </a:rPr>
                                    </m:ctrlPr>
                                  </m:fPr>
                                  <m:num>
                                    <m:r>
                                      <a:rPr lang="en-US" altLang="zh-CN" sz="2215" i="1">
                                        <a:solidFill>
                                          <a:srgbClr val="000000"/>
                                        </a:solidFill>
                                        <a:latin typeface="Cambria Math" panose="02040503050406030204" pitchFamily="18" charset="0"/>
                                        <a:cs typeface="Times New Roman" panose="02020603050405020304" pitchFamily="18" charset="0"/>
                                      </a:rPr>
                                      <m:t>1</m:t>
                                    </m:r>
                                  </m:num>
                                  <m:den>
                                    <m:r>
                                      <a:rPr lang="en-US" altLang="zh-CN" sz="2215" i="1">
                                        <a:solidFill>
                                          <a:srgbClr val="000000"/>
                                        </a:solidFill>
                                        <a:latin typeface="Cambria Math" panose="02040503050406030204" pitchFamily="18" charset="0"/>
                                        <a:cs typeface="Times New Roman" panose="02020603050405020304" pitchFamily="18" charset="0"/>
                                      </a:rPr>
                                      <m:t>2</m:t>
                                    </m:r>
                                  </m:den>
                                </m:f>
                              </m:e>
                              <m:e>
                                <m:r>
                                  <m:rPr>
                                    <m:nor/>
                                  </m:rPr>
                                  <a:rPr lang="en-US" altLang="zh-CN" sz="2215">
                                    <a:solidFill>
                                      <a:srgbClr val="000000"/>
                                    </a:solidFill>
                                    <a:latin typeface="Cambria Math" panose="02040503050406030204" pitchFamily="18" charset="0"/>
                                    <a:ea typeface="方正书宋_GBK"/>
                                    <a:cs typeface="Times New Roman" panose="02020603050405020304" pitchFamily="18" charset="0"/>
                                  </a:rPr>
                                  <m:t>−</m:t>
                                </m:r>
                                <m:f>
                                  <m:fPr>
                                    <m:ctrlPr>
                                      <a:rPr lang="en-US" altLang="zh-CN" sz="2215" i="1">
                                        <a:solidFill>
                                          <a:srgbClr val="000000"/>
                                        </a:solidFill>
                                        <a:latin typeface="Cambria Math" panose="02040503050406030204" pitchFamily="18" charset="0"/>
                                        <a:cs typeface="Times New Roman" panose="02020603050405020304" pitchFamily="18" charset="0"/>
                                      </a:rPr>
                                    </m:ctrlPr>
                                  </m:fPr>
                                  <m:num>
                                    <m:rad>
                                      <m:radPr>
                                        <m:degHide m:val="on"/>
                                        <m:ctrlPr>
                                          <a:rPr lang="en-US" altLang="zh-CN" sz="2215" i="1">
                                            <a:solidFill>
                                              <a:srgbClr val="000000"/>
                                            </a:solidFill>
                                            <a:latin typeface="Cambria Math" panose="02040503050406030204" pitchFamily="18" charset="0"/>
                                            <a:cs typeface="Times New Roman" panose="02020603050405020304" pitchFamily="18" charset="0"/>
                                          </a:rPr>
                                        </m:ctrlPr>
                                      </m:radPr>
                                      <m:deg/>
                                      <m:e>
                                        <m:r>
                                          <a:rPr lang="en-US" altLang="zh-CN" sz="2215" i="1">
                                            <a:solidFill>
                                              <a:srgbClr val="000000"/>
                                            </a:solidFill>
                                            <a:latin typeface="Cambria Math" panose="02040503050406030204" pitchFamily="18" charset="0"/>
                                            <a:cs typeface="Times New Roman" panose="02020603050405020304" pitchFamily="18" charset="0"/>
                                          </a:rPr>
                                          <m:t>6</m:t>
                                        </m:r>
                                      </m:e>
                                    </m:rad>
                                  </m:num>
                                  <m:den>
                                    <m:r>
                                      <a:rPr lang="en-US" altLang="zh-CN" sz="2215" i="1">
                                        <a:solidFill>
                                          <a:srgbClr val="000000"/>
                                        </a:solidFill>
                                        <a:latin typeface="Cambria Math" panose="02040503050406030204" pitchFamily="18" charset="0"/>
                                        <a:cs typeface="Times New Roman" panose="02020603050405020304" pitchFamily="18" charset="0"/>
                                      </a:rPr>
                                      <m:t>4</m:t>
                                    </m:r>
                                  </m:den>
                                </m:f>
                              </m:e>
                            </m:mr>
                            <m:mr>
                              <m:e>
                                <m:f>
                                  <m:fPr>
                                    <m:ctrlPr>
                                      <a:rPr lang="en-US" altLang="zh-CN" sz="2215" i="1">
                                        <a:solidFill>
                                          <a:srgbClr val="000000"/>
                                        </a:solidFill>
                                        <a:latin typeface="Cambria Math" panose="02040503050406030204" pitchFamily="18" charset="0"/>
                                        <a:cs typeface="Times New Roman" panose="02020603050405020304" pitchFamily="18" charset="0"/>
                                      </a:rPr>
                                    </m:ctrlPr>
                                  </m:fPr>
                                  <m:num>
                                    <m:rad>
                                      <m:radPr>
                                        <m:degHide m:val="on"/>
                                        <m:ctrlPr>
                                          <a:rPr lang="en-US" altLang="zh-CN" sz="2215" i="1">
                                            <a:solidFill>
                                              <a:srgbClr val="000000"/>
                                            </a:solidFill>
                                            <a:latin typeface="Cambria Math" panose="02040503050406030204" pitchFamily="18" charset="0"/>
                                            <a:cs typeface="Times New Roman" panose="02020603050405020304" pitchFamily="18" charset="0"/>
                                          </a:rPr>
                                        </m:ctrlPr>
                                      </m:radPr>
                                      <m:deg/>
                                      <m:e>
                                        <m:r>
                                          <a:rPr lang="en-US" altLang="zh-CN" sz="2215" i="1">
                                            <a:solidFill>
                                              <a:srgbClr val="000000"/>
                                            </a:solidFill>
                                            <a:latin typeface="Cambria Math" panose="02040503050406030204" pitchFamily="18" charset="0"/>
                                            <a:cs typeface="Times New Roman" panose="02020603050405020304" pitchFamily="18" charset="0"/>
                                          </a:rPr>
                                          <m:t>2</m:t>
                                        </m:r>
                                      </m:e>
                                    </m:rad>
                                  </m:num>
                                  <m:den>
                                    <m:r>
                                      <a:rPr lang="en-US" altLang="zh-CN" sz="2215" i="1">
                                        <a:solidFill>
                                          <a:srgbClr val="000000"/>
                                        </a:solidFill>
                                        <a:latin typeface="Cambria Math" panose="02040503050406030204" pitchFamily="18" charset="0"/>
                                        <a:cs typeface="Times New Roman" panose="02020603050405020304" pitchFamily="18" charset="0"/>
                                      </a:rPr>
                                      <m:t>4</m:t>
                                    </m:r>
                                  </m:den>
                                </m:f>
                              </m:e>
                              <m:e>
                                <m:f>
                                  <m:fPr>
                                    <m:ctrlPr>
                                      <a:rPr lang="en-US" altLang="zh-CN" sz="2215" i="1">
                                        <a:solidFill>
                                          <a:srgbClr val="000000"/>
                                        </a:solidFill>
                                        <a:latin typeface="Cambria Math" panose="02040503050406030204" pitchFamily="18" charset="0"/>
                                        <a:cs typeface="Times New Roman" panose="02020603050405020304" pitchFamily="18" charset="0"/>
                                      </a:rPr>
                                    </m:ctrlPr>
                                  </m:fPr>
                                  <m:num>
                                    <m:rad>
                                      <m:radPr>
                                        <m:degHide m:val="on"/>
                                        <m:ctrlPr>
                                          <a:rPr lang="en-US" altLang="zh-CN" sz="2215" i="1">
                                            <a:solidFill>
                                              <a:srgbClr val="000000"/>
                                            </a:solidFill>
                                            <a:latin typeface="Cambria Math" panose="02040503050406030204" pitchFamily="18" charset="0"/>
                                            <a:cs typeface="Times New Roman" panose="02020603050405020304" pitchFamily="18" charset="0"/>
                                          </a:rPr>
                                        </m:ctrlPr>
                                      </m:radPr>
                                      <m:deg/>
                                      <m:e>
                                        <m:r>
                                          <a:rPr lang="en-US" altLang="zh-CN" sz="2215" i="1">
                                            <a:solidFill>
                                              <a:srgbClr val="000000"/>
                                            </a:solidFill>
                                            <a:latin typeface="Cambria Math" panose="02040503050406030204" pitchFamily="18" charset="0"/>
                                            <a:cs typeface="Times New Roman" panose="02020603050405020304" pitchFamily="18" charset="0"/>
                                          </a:rPr>
                                          <m:t>3</m:t>
                                        </m:r>
                                      </m:e>
                                    </m:rad>
                                  </m:num>
                                  <m:den>
                                    <m:r>
                                      <a:rPr lang="en-US" altLang="zh-CN" sz="2215" i="1">
                                        <a:solidFill>
                                          <a:srgbClr val="000000"/>
                                        </a:solidFill>
                                        <a:latin typeface="Cambria Math" panose="02040503050406030204" pitchFamily="18" charset="0"/>
                                        <a:cs typeface="Times New Roman" panose="02020603050405020304" pitchFamily="18" charset="0"/>
                                      </a:rPr>
                                      <m:t>2</m:t>
                                    </m:r>
                                  </m:den>
                                </m:f>
                              </m:e>
                              <m:e>
                                <m:f>
                                  <m:fPr>
                                    <m:ctrlPr>
                                      <a:rPr lang="en-US" altLang="zh-CN" sz="2215" i="1">
                                        <a:solidFill>
                                          <a:srgbClr val="000000"/>
                                        </a:solidFill>
                                        <a:latin typeface="Cambria Math" panose="02040503050406030204" pitchFamily="18" charset="0"/>
                                        <a:cs typeface="Times New Roman" panose="02020603050405020304" pitchFamily="18" charset="0"/>
                                      </a:rPr>
                                    </m:ctrlPr>
                                  </m:fPr>
                                  <m:num>
                                    <m:rad>
                                      <m:radPr>
                                        <m:degHide m:val="on"/>
                                        <m:ctrlPr>
                                          <a:rPr lang="en-US" altLang="zh-CN" sz="2215" i="1">
                                            <a:solidFill>
                                              <a:srgbClr val="000000"/>
                                            </a:solidFill>
                                            <a:latin typeface="Cambria Math" panose="02040503050406030204" pitchFamily="18" charset="0"/>
                                            <a:cs typeface="Times New Roman" panose="02020603050405020304" pitchFamily="18" charset="0"/>
                                          </a:rPr>
                                        </m:ctrlPr>
                                      </m:radPr>
                                      <m:deg/>
                                      <m:e>
                                        <m:r>
                                          <a:rPr lang="en-US" altLang="zh-CN" sz="2215" i="1">
                                            <a:solidFill>
                                              <a:srgbClr val="000000"/>
                                            </a:solidFill>
                                            <a:latin typeface="Cambria Math" panose="02040503050406030204" pitchFamily="18" charset="0"/>
                                            <a:cs typeface="Times New Roman" panose="02020603050405020304" pitchFamily="18" charset="0"/>
                                          </a:rPr>
                                          <m:t>2</m:t>
                                        </m:r>
                                      </m:e>
                                    </m:rad>
                                  </m:num>
                                  <m:den>
                                    <m:r>
                                      <a:rPr lang="en-US" altLang="zh-CN" sz="2215" i="1">
                                        <a:solidFill>
                                          <a:srgbClr val="000000"/>
                                        </a:solidFill>
                                        <a:latin typeface="Cambria Math" panose="02040503050406030204" pitchFamily="18" charset="0"/>
                                        <a:cs typeface="Times New Roman" panose="02020603050405020304" pitchFamily="18" charset="0"/>
                                      </a:rPr>
                                      <m:t>4</m:t>
                                    </m:r>
                                  </m:den>
                                </m:f>
                              </m:e>
                            </m:mr>
                          </m:m>
                        </m:e>
                      </m:d>
                    </m:oMath>
                  </m:oMathPara>
                </a14:m>
                <a:endParaRPr lang="zh-CN" altLang="en-US" sz="2215" dirty="0"/>
              </a:p>
            </p:txBody>
          </p:sp>
        </mc:Choice>
        <mc:Fallback xmlns="">
          <p:sp>
            <p:nvSpPr>
              <p:cNvPr id="20" name="矩形 19">
                <a:extLst>
                  <a:ext uri="{FF2B5EF4-FFF2-40B4-BE49-F238E27FC236}">
                    <a16:creationId xmlns:a16="http://schemas.microsoft.com/office/drawing/2014/main" id="{5C5D8198-4C25-4DBB-A5DF-E9DAD10A4FC4}"/>
                  </a:ext>
                </a:extLst>
              </p:cNvPr>
              <p:cNvSpPr>
                <a:spLocks noRot="1" noChangeAspect="1" noMove="1" noResize="1" noEditPoints="1" noAdjustHandles="1" noChangeArrowheads="1" noChangeShapeType="1" noTextEdit="1"/>
              </p:cNvSpPr>
              <p:nvPr/>
            </p:nvSpPr>
            <p:spPr>
              <a:xfrm>
                <a:off x="970595" y="3769517"/>
                <a:ext cx="2564485" cy="2337050"/>
              </a:xfrm>
              <a:prstGeom prst="rect">
                <a:avLst/>
              </a:prstGeom>
              <a:blipFill>
                <a:blip r:embed="rId18"/>
                <a:stretch>
                  <a:fillRect b="-10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F97A8079-E594-4A4E-8F22-CAFDBBFD00D7}"/>
                  </a:ext>
                </a:extLst>
              </p:cNvPr>
              <p:cNvSpPr/>
              <p:nvPr/>
            </p:nvSpPr>
            <p:spPr>
              <a:xfrm>
                <a:off x="4108356" y="3769517"/>
                <a:ext cx="2564485" cy="23370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zh-CN" sz="2215" i="1">
                              <a:latin typeface="Cambria Math" panose="02040503050406030204" pitchFamily="18" charset="0"/>
                              <a:ea typeface="Cambria Math" panose="02040503050406030204" pitchFamily="18" charset="0"/>
                            </a:rPr>
                          </m:ctrlPr>
                        </m:dPr>
                        <m:e>
                          <m:m>
                            <m:mPr>
                              <m:plcHide m:val="on"/>
                              <m:mcs>
                                <m:mc>
                                  <m:mcPr>
                                    <m:count m:val="3"/>
                                    <m:mcJc m:val="center"/>
                                  </m:mcPr>
                                </m:mc>
                              </m:mcs>
                              <m:ctrlPr>
                                <a:rPr lang="zh-CN" altLang="zh-CN" sz="2215" i="1">
                                  <a:latin typeface="Cambria Math" panose="02040503050406030204" pitchFamily="18" charset="0"/>
                                  <a:ea typeface="Cambria Math" panose="02040503050406030204" pitchFamily="18" charset="0"/>
                                </a:rPr>
                              </m:ctrlPr>
                            </m:mPr>
                            <m:mr>
                              <m:e>
                                <m:f>
                                  <m:fPr>
                                    <m:ctrlPr>
                                      <a:rPr lang="en-US" altLang="zh-CN" sz="2215" i="1">
                                        <a:solidFill>
                                          <a:srgbClr val="000000"/>
                                        </a:solidFill>
                                        <a:latin typeface="Cambria Math" panose="02040503050406030204" pitchFamily="18" charset="0"/>
                                        <a:cs typeface="Times New Roman" panose="02020603050405020304" pitchFamily="18" charset="0"/>
                                      </a:rPr>
                                    </m:ctrlPr>
                                  </m:fPr>
                                  <m:num>
                                    <m:rad>
                                      <m:radPr>
                                        <m:degHide m:val="on"/>
                                        <m:ctrlPr>
                                          <a:rPr lang="en-US" altLang="zh-CN" sz="2215" i="1">
                                            <a:solidFill>
                                              <a:srgbClr val="000000"/>
                                            </a:solidFill>
                                            <a:latin typeface="Cambria Math" panose="02040503050406030204" pitchFamily="18" charset="0"/>
                                            <a:cs typeface="Times New Roman" panose="02020603050405020304" pitchFamily="18" charset="0"/>
                                          </a:rPr>
                                        </m:ctrlPr>
                                      </m:radPr>
                                      <m:deg/>
                                      <m:e>
                                        <m:r>
                                          <a:rPr lang="en-US" altLang="zh-CN" sz="2215" i="1">
                                            <a:solidFill>
                                              <a:srgbClr val="000000"/>
                                            </a:solidFill>
                                            <a:latin typeface="Cambria Math" panose="02040503050406030204" pitchFamily="18" charset="0"/>
                                            <a:cs typeface="Times New Roman" panose="02020603050405020304" pitchFamily="18" charset="0"/>
                                          </a:rPr>
                                          <m:t>2</m:t>
                                        </m:r>
                                      </m:e>
                                    </m:rad>
                                  </m:num>
                                  <m:den>
                                    <m:r>
                                      <a:rPr lang="en-US" altLang="zh-CN" sz="2215" i="1">
                                        <a:solidFill>
                                          <a:srgbClr val="000000"/>
                                        </a:solidFill>
                                        <a:latin typeface="Cambria Math" panose="02040503050406030204" pitchFamily="18" charset="0"/>
                                        <a:cs typeface="Times New Roman" panose="02020603050405020304" pitchFamily="18" charset="0"/>
                                      </a:rPr>
                                      <m:t>2</m:t>
                                    </m:r>
                                  </m:den>
                                </m:f>
                              </m:e>
                              <m:e>
                                <m:r>
                                  <a:rPr lang="en-US" altLang="zh-CN" sz="2215" i="1">
                                    <a:solidFill>
                                      <a:srgbClr val="000000"/>
                                    </a:solidFill>
                                    <a:latin typeface="Cambria Math" panose="02040503050406030204" pitchFamily="18" charset="0"/>
                                    <a:ea typeface="方正书宋_GBK"/>
                                    <a:cs typeface="Times New Roman" panose="02020603050405020304" pitchFamily="18" charset="0"/>
                                  </a:rPr>
                                  <m:t>0</m:t>
                                </m:r>
                              </m:e>
                              <m:e>
                                <m:r>
                                  <a:rPr lang="en-US" altLang="zh-CN" sz="2215" i="1">
                                    <a:solidFill>
                                      <a:srgbClr val="000000"/>
                                    </a:solidFill>
                                    <a:latin typeface="Cambria Math" panose="02040503050406030204" pitchFamily="18" charset="0"/>
                                    <a:ea typeface="方正书宋_GBK"/>
                                    <a:cs typeface="Times New Roman" panose="02020603050405020304" pitchFamily="18" charset="0"/>
                                  </a:rPr>
                                  <m:t>−</m:t>
                                </m:r>
                                <m:f>
                                  <m:fPr>
                                    <m:ctrlPr>
                                      <a:rPr lang="en-US" altLang="zh-CN" sz="2215" i="1">
                                        <a:solidFill>
                                          <a:srgbClr val="000000"/>
                                        </a:solidFill>
                                        <a:latin typeface="Cambria Math" panose="02040503050406030204" pitchFamily="18" charset="0"/>
                                        <a:cs typeface="Times New Roman" panose="02020603050405020304" pitchFamily="18" charset="0"/>
                                      </a:rPr>
                                    </m:ctrlPr>
                                  </m:fPr>
                                  <m:num>
                                    <m:rad>
                                      <m:radPr>
                                        <m:degHide m:val="on"/>
                                        <m:ctrlPr>
                                          <a:rPr lang="en-US" altLang="zh-CN" sz="2215" i="1">
                                            <a:solidFill>
                                              <a:srgbClr val="000000"/>
                                            </a:solidFill>
                                            <a:latin typeface="Cambria Math" panose="02040503050406030204" pitchFamily="18" charset="0"/>
                                            <a:cs typeface="Times New Roman" panose="02020603050405020304" pitchFamily="18" charset="0"/>
                                          </a:rPr>
                                        </m:ctrlPr>
                                      </m:radPr>
                                      <m:deg/>
                                      <m:e>
                                        <m:r>
                                          <a:rPr lang="en-US" altLang="zh-CN" sz="2215" i="1">
                                            <a:solidFill>
                                              <a:srgbClr val="000000"/>
                                            </a:solidFill>
                                            <a:latin typeface="Cambria Math" panose="02040503050406030204" pitchFamily="18" charset="0"/>
                                            <a:cs typeface="Times New Roman" panose="02020603050405020304" pitchFamily="18" charset="0"/>
                                          </a:rPr>
                                          <m:t>2</m:t>
                                        </m:r>
                                      </m:e>
                                    </m:rad>
                                  </m:num>
                                  <m:den>
                                    <m:r>
                                      <a:rPr lang="en-US" altLang="zh-CN" sz="2215" i="1">
                                        <a:solidFill>
                                          <a:srgbClr val="000000"/>
                                        </a:solidFill>
                                        <a:latin typeface="Cambria Math" panose="02040503050406030204" pitchFamily="18" charset="0"/>
                                        <a:cs typeface="Times New Roman" panose="02020603050405020304" pitchFamily="18" charset="0"/>
                                      </a:rPr>
                                      <m:t>2</m:t>
                                    </m:r>
                                  </m:den>
                                </m:f>
                              </m:e>
                            </m:mr>
                            <m:mr>
                              <m:e>
                                <m:r>
                                  <a:rPr lang="en-US" altLang="zh-CN" sz="2215" i="1">
                                    <a:solidFill>
                                      <a:srgbClr val="000000"/>
                                    </a:solidFill>
                                    <a:latin typeface="Cambria Math" panose="02040503050406030204" pitchFamily="18" charset="0"/>
                                    <a:ea typeface="方正书宋_GBK"/>
                                    <a:cs typeface="Times New Roman" panose="02020603050405020304" pitchFamily="18" charset="0"/>
                                  </a:rPr>
                                  <m:t>−</m:t>
                                </m:r>
                                <m:f>
                                  <m:fPr>
                                    <m:ctrlPr>
                                      <a:rPr lang="en-US" altLang="zh-CN" sz="2215" i="1">
                                        <a:solidFill>
                                          <a:srgbClr val="000000"/>
                                        </a:solidFill>
                                        <a:latin typeface="Cambria Math" panose="02040503050406030204" pitchFamily="18" charset="0"/>
                                        <a:cs typeface="Times New Roman" panose="02020603050405020304" pitchFamily="18" charset="0"/>
                                      </a:rPr>
                                    </m:ctrlPr>
                                  </m:fPr>
                                  <m:num>
                                    <m:rad>
                                      <m:radPr>
                                        <m:degHide m:val="on"/>
                                        <m:ctrlPr>
                                          <a:rPr lang="en-US" altLang="zh-CN" sz="2215" i="1">
                                            <a:solidFill>
                                              <a:srgbClr val="000000"/>
                                            </a:solidFill>
                                            <a:latin typeface="Cambria Math" panose="02040503050406030204" pitchFamily="18" charset="0"/>
                                            <a:cs typeface="Times New Roman" panose="02020603050405020304" pitchFamily="18" charset="0"/>
                                          </a:rPr>
                                        </m:ctrlPr>
                                      </m:radPr>
                                      <m:deg/>
                                      <m:e>
                                        <m:r>
                                          <a:rPr lang="en-US" altLang="zh-CN" sz="2215" i="1">
                                            <a:solidFill>
                                              <a:srgbClr val="000000"/>
                                            </a:solidFill>
                                            <a:latin typeface="Cambria Math" panose="02040503050406030204" pitchFamily="18" charset="0"/>
                                            <a:cs typeface="Times New Roman" panose="02020603050405020304" pitchFamily="18" charset="0"/>
                                          </a:rPr>
                                          <m:t>6</m:t>
                                        </m:r>
                                      </m:e>
                                    </m:rad>
                                  </m:num>
                                  <m:den>
                                    <m:r>
                                      <a:rPr lang="en-US" altLang="zh-CN" sz="2215" i="1">
                                        <a:solidFill>
                                          <a:srgbClr val="000000"/>
                                        </a:solidFill>
                                        <a:latin typeface="Cambria Math" panose="02040503050406030204" pitchFamily="18" charset="0"/>
                                        <a:cs typeface="Times New Roman" panose="02020603050405020304" pitchFamily="18" charset="0"/>
                                      </a:rPr>
                                      <m:t>4</m:t>
                                    </m:r>
                                  </m:den>
                                </m:f>
                              </m:e>
                              <m:e>
                                <m:f>
                                  <m:fPr>
                                    <m:ctrlPr>
                                      <a:rPr lang="en-US" altLang="zh-CN" sz="2215" i="1">
                                        <a:solidFill>
                                          <a:srgbClr val="000000"/>
                                        </a:solidFill>
                                        <a:latin typeface="Cambria Math" panose="02040503050406030204" pitchFamily="18" charset="0"/>
                                        <a:cs typeface="Times New Roman" panose="02020603050405020304" pitchFamily="18" charset="0"/>
                                      </a:rPr>
                                    </m:ctrlPr>
                                  </m:fPr>
                                  <m:num>
                                    <m:r>
                                      <a:rPr lang="en-US" altLang="zh-CN" sz="2215" i="1">
                                        <a:solidFill>
                                          <a:srgbClr val="000000"/>
                                        </a:solidFill>
                                        <a:latin typeface="Cambria Math" panose="02040503050406030204" pitchFamily="18" charset="0"/>
                                        <a:cs typeface="Times New Roman" panose="02020603050405020304" pitchFamily="18" charset="0"/>
                                      </a:rPr>
                                      <m:t>1</m:t>
                                    </m:r>
                                  </m:num>
                                  <m:den>
                                    <m:r>
                                      <a:rPr lang="en-US" altLang="zh-CN" sz="2215" i="1">
                                        <a:solidFill>
                                          <a:srgbClr val="000000"/>
                                        </a:solidFill>
                                        <a:latin typeface="Cambria Math" panose="02040503050406030204" pitchFamily="18" charset="0"/>
                                        <a:cs typeface="Times New Roman" panose="02020603050405020304" pitchFamily="18" charset="0"/>
                                      </a:rPr>
                                      <m:t>2</m:t>
                                    </m:r>
                                  </m:den>
                                </m:f>
                              </m:e>
                              <m:e>
                                <m:r>
                                  <m:rPr>
                                    <m:nor/>
                                  </m:rPr>
                                  <a:rPr lang="en-US" altLang="zh-CN" sz="2215">
                                    <a:solidFill>
                                      <a:srgbClr val="000000"/>
                                    </a:solidFill>
                                    <a:latin typeface="Cambria Math" panose="02040503050406030204" pitchFamily="18" charset="0"/>
                                    <a:ea typeface="方正书宋_GBK"/>
                                    <a:cs typeface="Times New Roman" panose="02020603050405020304" pitchFamily="18" charset="0"/>
                                  </a:rPr>
                                  <m:t>−</m:t>
                                </m:r>
                                <m:f>
                                  <m:fPr>
                                    <m:ctrlPr>
                                      <a:rPr lang="en-US" altLang="zh-CN" sz="2215" i="1">
                                        <a:solidFill>
                                          <a:srgbClr val="000000"/>
                                        </a:solidFill>
                                        <a:latin typeface="Cambria Math" panose="02040503050406030204" pitchFamily="18" charset="0"/>
                                        <a:cs typeface="Times New Roman" panose="02020603050405020304" pitchFamily="18" charset="0"/>
                                      </a:rPr>
                                    </m:ctrlPr>
                                  </m:fPr>
                                  <m:num>
                                    <m:rad>
                                      <m:radPr>
                                        <m:degHide m:val="on"/>
                                        <m:ctrlPr>
                                          <a:rPr lang="en-US" altLang="zh-CN" sz="2215" i="1">
                                            <a:solidFill>
                                              <a:srgbClr val="000000"/>
                                            </a:solidFill>
                                            <a:latin typeface="Cambria Math" panose="02040503050406030204" pitchFamily="18" charset="0"/>
                                            <a:cs typeface="Times New Roman" panose="02020603050405020304" pitchFamily="18" charset="0"/>
                                          </a:rPr>
                                        </m:ctrlPr>
                                      </m:radPr>
                                      <m:deg/>
                                      <m:e>
                                        <m:r>
                                          <a:rPr lang="en-US" altLang="zh-CN" sz="2215" i="1">
                                            <a:solidFill>
                                              <a:srgbClr val="000000"/>
                                            </a:solidFill>
                                            <a:latin typeface="Cambria Math" panose="02040503050406030204" pitchFamily="18" charset="0"/>
                                            <a:cs typeface="Times New Roman" panose="02020603050405020304" pitchFamily="18" charset="0"/>
                                          </a:rPr>
                                          <m:t>6</m:t>
                                        </m:r>
                                      </m:e>
                                    </m:rad>
                                  </m:num>
                                  <m:den>
                                    <m:r>
                                      <a:rPr lang="en-US" altLang="zh-CN" sz="2215" i="1">
                                        <a:solidFill>
                                          <a:srgbClr val="000000"/>
                                        </a:solidFill>
                                        <a:latin typeface="Cambria Math" panose="02040503050406030204" pitchFamily="18" charset="0"/>
                                        <a:cs typeface="Times New Roman" panose="02020603050405020304" pitchFamily="18" charset="0"/>
                                      </a:rPr>
                                      <m:t>4</m:t>
                                    </m:r>
                                  </m:den>
                                </m:f>
                              </m:e>
                            </m:mr>
                            <m:mr>
                              <m:e>
                                <m:f>
                                  <m:fPr>
                                    <m:ctrlPr>
                                      <a:rPr lang="en-US" altLang="zh-CN" sz="2215" i="1">
                                        <a:solidFill>
                                          <a:srgbClr val="000000"/>
                                        </a:solidFill>
                                        <a:latin typeface="Cambria Math" panose="02040503050406030204" pitchFamily="18" charset="0"/>
                                        <a:cs typeface="Times New Roman" panose="02020603050405020304" pitchFamily="18" charset="0"/>
                                      </a:rPr>
                                    </m:ctrlPr>
                                  </m:fPr>
                                  <m:num>
                                    <m:rad>
                                      <m:radPr>
                                        <m:degHide m:val="on"/>
                                        <m:ctrlPr>
                                          <a:rPr lang="en-US" altLang="zh-CN" sz="2215" i="1">
                                            <a:solidFill>
                                              <a:srgbClr val="000000"/>
                                            </a:solidFill>
                                            <a:latin typeface="Cambria Math" panose="02040503050406030204" pitchFamily="18" charset="0"/>
                                            <a:cs typeface="Times New Roman" panose="02020603050405020304" pitchFamily="18" charset="0"/>
                                          </a:rPr>
                                        </m:ctrlPr>
                                      </m:radPr>
                                      <m:deg/>
                                      <m:e>
                                        <m:r>
                                          <a:rPr lang="en-US" altLang="zh-CN" sz="2215" i="1">
                                            <a:solidFill>
                                              <a:srgbClr val="000000"/>
                                            </a:solidFill>
                                            <a:latin typeface="Cambria Math" panose="02040503050406030204" pitchFamily="18" charset="0"/>
                                            <a:cs typeface="Times New Roman" panose="02020603050405020304" pitchFamily="18" charset="0"/>
                                          </a:rPr>
                                          <m:t>2</m:t>
                                        </m:r>
                                      </m:e>
                                    </m:rad>
                                  </m:num>
                                  <m:den>
                                    <m:r>
                                      <a:rPr lang="en-US" altLang="zh-CN" sz="2215" i="1">
                                        <a:solidFill>
                                          <a:srgbClr val="000000"/>
                                        </a:solidFill>
                                        <a:latin typeface="Cambria Math" panose="02040503050406030204" pitchFamily="18" charset="0"/>
                                        <a:cs typeface="Times New Roman" panose="02020603050405020304" pitchFamily="18" charset="0"/>
                                      </a:rPr>
                                      <m:t>4</m:t>
                                    </m:r>
                                  </m:den>
                                </m:f>
                              </m:e>
                              <m:e>
                                <m:f>
                                  <m:fPr>
                                    <m:ctrlPr>
                                      <a:rPr lang="en-US" altLang="zh-CN" sz="2215" i="1">
                                        <a:solidFill>
                                          <a:srgbClr val="000000"/>
                                        </a:solidFill>
                                        <a:latin typeface="Cambria Math" panose="02040503050406030204" pitchFamily="18" charset="0"/>
                                        <a:cs typeface="Times New Roman" panose="02020603050405020304" pitchFamily="18" charset="0"/>
                                      </a:rPr>
                                    </m:ctrlPr>
                                  </m:fPr>
                                  <m:num>
                                    <m:rad>
                                      <m:radPr>
                                        <m:degHide m:val="on"/>
                                        <m:ctrlPr>
                                          <a:rPr lang="en-US" altLang="zh-CN" sz="2215" i="1">
                                            <a:solidFill>
                                              <a:srgbClr val="000000"/>
                                            </a:solidFill>
                                            <a:latin typeface="Cambria Math" panose="02040503050406030204" pitchFamily="18" charset="0"/>
                                            <a:cs typeface="Times New Roman" panose="02020603050405020304" pitchFamily="18" charset="0"/>
                                          </a:rPr>
                                        </m:ctrlPr>
                                      </m:radPr>
                                      <m:deg/>
                                      <m:e>
                                        <m:r>
                                          <a:rPr lang="en-US" altLang="zh-CN" sz="2215" i="1">
                                            <a:solidFill>
                                              <a:srgbClr val="000000"/>
                                            </a:solidFill>
                                            <a:latin typeface="Cambria Math" panose="02040503050406030204" pitchFamily="18" charset="0"/>
                                            <a:cs typeface="Times New Roman" panose="02020603050405020304" pitchFamily="18" charset="0"/>
                                          </a:rPr>
                                          <m:t>3</m:t>
                                        </m:r>
                                      </m:e>
                                    </m:rad>
                                  </m:num>
                                  <m:den>
                                    <m:r>
                                      <a:rPr lang="en-US" altLang="zh-CN" sz="2215" i="1">
                                        <a:solidFill>
                                          <a:srgbClr val="000000"/>
                                        </a:solidFill>
                                        <a:latin typeface="Cambria Math" panose="02040503050406030204" pitchFamily="18" charset="0"/>
                                        <a:cs typeface="Times New Roman" panose="02020603050405020304" pitchFamily="18" charset="0"/>
                                      </a:rPr>
                                      <m:t>2</m:t>
                                    </m:r>
                                  </m:den>
                                </m:f>
                              </m:e>
                              <m:e>
                                <m:f>
                                  <m:fPr>
                                    <m:ctrlPr>
                                      <a:rPr lang="en-US" altLang="zh-CN" sz="2215" i="1">
                                        <a:solidFill>
                                          <a:srgbClr val="000000"/>
                                        </a:solidFill>
                                        <a:latin typeface="Cambria Math" panose="02040503050406030204" pitchFamily="18" charset="0"/>
                                        <a:cs typeface="Times New Roman" panose="02020603050405020304" pitchFamily="18" charset="0"/>
                                      </a:rPr>
                                    </m:ctrlPr>
                                  </m:fPr>
                                  <m:num>
                                    <m:rad>
                                      <m:radPr>
                                        <m:degHide m:val="on"/>
                                        <m:ctrlPr>
                                          <a:rPr lang="en-US" altLang="zh-CN" sz="2215" i="1">
                                            <a:solidFill>
                                              <a:srgbClr val="000000"/>
                                            </a:solidFill>
                                            <a:latin typeface="Cambria Math" panose="02040503050406030204" pitchFamily="18" charset="0"/>
                                            <a:cs typeface="Times New Roman" panose="02020603050405020304" pitchFamily="18" charset="0"/>
                                          </a:rPr>
                                        </m:ctrlPr>
                                      </m:radPr>
                                      <m:deg/>
                                      <m:e>
                                        <m:r>
                                          <a:rPr lang="en-US" altLang="zh-CN" sz="2215" i="1">
                                            <a:solidFill>
                                              <a:srgbClr val="000000"/>
                                            </a:solidFill>
                                            <a:latin typeface="Cambria Math" panose="02040503050406030204" pitchFamily="18" charset="0"/>
                                            <a:cs typeface="Times New Roman" panose="02020603050405020304" pitchFamily="18" charset="0"/>
                                          </a:rPr>
                                          <m:t>2</m:t>
                                        </m:r>
                                      </m:e>
                                    </m:rad>
                                  </m:num>
                                  <m:den>
                                    <m:r>
                                      <a:rPr lang="en-US" altLang="zh-CN" sz="2215" i="1">
                                        <a:solidFill>
                                          <a:srgbClr val="000000"/>
                                        </a:solidFill>
                                        <a:latin typeface="Cambria Math" panose="02040503050406030204" pitchFamily="18" charset="0"/>
                                        <a:cs typeface="Times New Roman" panose="02020603050405020304" pitchFamily="18" charset="0"/>
                                      </a:rPr>
                                      <m:t>4</m:t>
                                    </m:r>
                                  </m:den>
                                </m:f>
                              </m:e>
                            </m:mr>
                          </m:m>
                        </m:e>
                      </m:d>
                    </m:oMath>
                  </m:oMathPara>
                </a14:m>
                <a:endParaRPr lang="zh-CN" altLang="en-US" sz="2215" dirty="0"/>
              </a:p>
            </p:txBody>
          </p:sp>
        </mc:Choice>
        <mc:Fallback xmlns="">
          <p:sp>
            <p:nvSpPr>
              <p:cNvPr id="21" name="矩形 20">
                <a:extLst>
                  <a:ext uri="{FF2B5EF4-FFF2-40B4-BE49-F238E27FC236}">
                    <a16:creationId xmlns:a16="http://schemas.microsoft.com/office/drawing/2014/main" id="{F97A8079-E594-4A4E-8F22-CAFDBBFD00D7}"/>
                  </a:ext>
                </a:extLst>
              </p:cNvPr>
              <p:cNvSpPr>
                <a:spLocks noRot="1" noChangeAspect="1" noMove="1" noResize="1" noEditPoints="1" noAdjustHandles="1" noChangeArrowheads="1" noChangeShapeType="1" noTextEdit="1"/>
              </p:cNvSpPr>
              <p:nvPr/>
            </p:nvSpPr>
            <p:spPr>
              <a:xfrm>
                <a:off x="4108356" y="3769517"/>
                <a:ext cx="2564485" cy="2337050"/>
              </a:xfrm>
              <a:prstGeom prst="rect">
                <a:avLst/>
              </a:prstGeom>
              <a:blipFill>
                <a:blip r:embed="rId19"/>
                <a:stretch>
                  <a:fillRect b="-10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E3D6034C-3890-4C78-B362-60706E1E85FF}"/>
                  </a:ext>
                </a:extLst>
              </p:cNvPr>
              <p:cNvSpPr/>
              <p:nvPr/>
            </p:nvSpPr>
            <p:spPr>
              <a:xfrm>
                <a:off x="7017113" y="3769517"/>
                <a:ext cx="2564485" cy="23370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zh-CN" sz="2215" i="1">
                              <a:latin typeface="Cambria Math" panose="02040503050406030204" pitchFamily="18" charset="0"/>
                              <a:ea typeface="Cambria Math" panose="02040503050406030204" pitchFamily="18" charset="0"/>
                            </a:rPr>
                          </m:ctrlPr>
                        </m:dPr>
                        <m:e>
                          <m:m>
                            <m:mPr>
                              <m:plcHide m:val="on"/>
                              <m:mcs>
                                <m:mc>
                                  <m:mcPr>
                                    <m:count m:val="3"/>
                                    <m:mcJc m:val="center"/>
                                  </m:mcPr>
                                </m:mc>
                              </m:mcs>
                              <m:ctrlPr>
                                <a:rPr lang="zh-CN" altLang="zh-CN" sz="2215" i="1">
                                  <a:latin typeface="Cambria Math" panose="02040503050406030204" pitchFamily="18" charset="0"/>
                                  <a:ea typeface="Cambria Math" panose="02040503050406030204" pitchFamily="18" charset="0"/>
                                </a:rPr>
                              </m:ctrlPr>
                            </m:mPr>
                            <m:mr>
                              <m:e>
                                <m:r>
                                  <a:rPr lang="en-US" altLang="zh-CN" sz="2215" i="1">
                                    <a:latin typeface="Cambria Math" panose="02040503050406030204" pitchFamily="18" charset="0"/>
                                    <a:ea typeface="Cambria Math" panose="02040503050406030204" pitchFamily="18" charset="0"/>
                                  </a:rPr>
                                  <m:t>−</m:t>
                                </m:r>
                                <m:f>
                                  <m:fPr>
                                    <m:ctrlPr>
                                      <a:rPr lang="en-US" altLang="zh-CN" sz="2215" i="1">
                                        <a:solidFill>
                                          <a:srgbClr val="000000"/>
                                        </a:solidFill>
                                        <a:latin typeface="Cambria Math" panose="02040503050406030204" pitchFamily="18" charset="0"/>
                                        <a:cs typeface="Times New Roman" panose="02020603050405020304" pitchFamily="18" charset="0"/>
                                      </a:rPr>
                                    </m:ctrlPr>
                                  </m:fPr>
                                  <m:num>
                                    <m:rad>
                                      <m:radPr>
                                        <m:degHide m:val="on"/>
                                        <m:ctrlPr>
                                          <a:rPr lang="en-US" altLang="zh-CN" sz="2215" i="1">
                                            <a:solidFill>
                                              <a:srgbClr val="000000"/>
                                            </a:solidFill>
                                            <a:latin typeface="Cambria Math" panose="02040503050406030204" pitchFamily="18" charset="0"/>
                                            <a:cs typeface="Times New Roman" panose="02020603050405020304" pitchFamily="18" charset="0"/>
                                          </a:rPr>
                                        </m:ctrlPr>
                                      </m:radPr>
                                      <m:deg/>
                                      <m:e>
                                        <m:r>
                                          <a:rPr lang="en-US" altLang="zh-CN" sz="2215" i="1">
                                            <a:solidFill>
                                              <a:srgbClr val="000000"/>
                                            </a:solidFill>
                                            <a:latin typeface="Cambria Math" panose="02040503050406030204" pitchFamily="18" charset="0"/>
                                            <a:cs typeface="Times New Roman" panose="02020603050405020304" pitchFamily="18" charset="0"/>
                                          </a:rPr>
                                          <m:t>2</m:t>
                                        </m:r>
                                      </m:e>
                                    </m:rad>
                                  </m:num>
                                  <m:den>
                                    <m:r>
                                      <a:rPr lang="en-US" altLang="zh-CN" sz="2215" i="1">
                                        <a:solidFill>
                                          <a:srgbClr val="000000"/>
                                        </a:solidFill>
                                        <a:latin typeface="Cambria Math" panose="02040503050406030204" pitchFamily="18" charset="0"/>
                                        <a:cs typeface="Times New Roman" panose="02020603050405020304" pitchFamily="18" charset="0"/>
                                      </a:rPr>
                                      <m:t>2</m:t>
                                    </m:r>
                                  </m:den>
                                </m:f>
                              </m:e>
                              <m:e>
                                <m:r>
                                  <a:rPr lang="en-US" altLang="zh-CN" sz="2215" i="1">
                                    <a:solidFill>
                                      <a:srgbClr val="000000"/>
                                    </a:solidFill>
                                    <a:latin typeface="Cambria Math" panose="02040503050406030204" pitchFamily="18" charset="0"/>
                                    <a:ea typeface="方正书宋_GBK"/>
                                    <a:cs typeface="Times New Roman" panose="02020603050405020304" pitchFamily="18" charset="0"/>
                                  </a:rPr>
                                  <m:t>0</m:t>
                                </m:r>
                              </m:e>
                              <m:e>
                                <m:f>
                                  <m:fPr>
                                    <m:ctrlPr>
                                      <a:rPr lang="en-US" altLang="zh-CN" sz="2215" i="1">
                                        <a:solidFill>
                                          <a:srgbClr val="000000"/>
                                        </a:solidFill>
                                        <a:latin typeface="Cambria Math" panose="02040503050406030204" pitchFamily="18" charset="0"/>
                                        <a:cs typeface="Times New Roman" panose="02020603050405020304" pitchFamily="18" charset="0"/>
                                      </a:rPr>
                                    </m:ctrlPr>
                                  </m:fPr>
                                  <m:num>
                                    <m:rad>
                                      <m:radPr>
                                        <m:degHide m:val="on"/>
                                        <m:ctrlPr>
                                          <a:rPr lang="en-US" altLang="zh-CN" sz="2215" i="1">
                                            <a:solidFill>
                                              <a:srgbClr val="000000"/>
                                            </a:solidFill>
                                            <a:latin typeface="Cambria Math" panose="02040503050406030204" pitchFamily="18" charset="0"/>
                                            <a:cs typeface="Times New Roman" panose="02020603050405020304" pitchFamily="18" charset="0"/>
                                          </a:rPr>
                                        </m:ctrlPr>
                                      </m:radPr>
                                      <m:deg/>
                                      <m:e>
                                        <m:r>
                                          <a:rPr lang="en-US" altLang="zh-CN" sz="2215" i="1">
                                            <a:solidFill>
                                              <a:srgbClr val="000000"/>
                                            </a:solidFill>
                                            <a:latin typeface="Cambria Math" panose="02040503050406030204" pitchFamily="18" charset="0"/>
                                            <a:cs typeface="Times New Roman" panose="02020603050405020304" pitchFamily="18" charset="0"/>
                                          </a:rPr>
                                          <m:t>2</m:t>
                                        </m:r>
                                      </m:e>
                                    </m:rad>
                                  </m:num>
                                  <m:den>
                                    <m:r>
                                      <a:rPr lang="en-US" altLang="zh-CN" sz="2215" i="1">
                                        <a:solidFill>
                                          <a:srgbClr val="000000"/>
                                        </a:solidFill>
                                        <a:latin typeface="Cambria Math" panose="02040503050406030204" pitchFamily="18" charset="0"/>
                                        <a:cs typeface="Times New Roman" panose="02020603050405020304" pitchFamily="18" charset="0"/>
                                      </a:rPr>
                                      <m:t>2</m:t>
                                    </m:r>
                                  </m:den>
                                </m:f>
                              </m:e>
                            </m:mr>
                            <m:mr>
                              <m:e>
                                <m:r>
                                  <a:rPr lang="en-US" altLang="zh-CN" sz="2215" i="1">
                                    <a:solidFill>
                                      <a:srgbClr val="000000"/>
                                    </a:solidFill>
                                    <a:latin typeface="Cambria Math" panose="02040503050406030204" pitchFamily="18" charset="0"/>
                                    <a:ea typeface="方正书宋_GBK"/>
                                    <a:cs typeface="Times New Roman" panose="02020603050405020304" pitchFamily="18" charset="0"/>
                                  </a:rPr>
                                  <m:t>−</m:t>
                                </m:r>
                                <m:f>
                                  <m:fPr>
                                    <m:ctrlPr>
                                      <a:rPr lang="en-US" altLang="zh-CN" sz="2215" i="1">
                                        <a:solidFill>
                                          <a:srgbClr val="000000"/>
                                        </a:solidFill>
                                        <a:latin typeface="Cambria Math" panose="02040503050406030204" pitchFamily="18" charset="0"/>
                                        <a:cs typeface="Times New Roman" panose="02020603050405020304" pitchFamily="18" charset="0"/>
                                      </a:rPr>
                                    </m:ctrlPr>
                                  </m:fPr>
                                  <m:num>
                                    <m:rad>
                                      <m:radPr>
                                        <m:degHide m:val="on"/>
                                        <m:ctrlPr>
                                          <a:rPr lang="en-US" altLang="zh-CN" sz="2215" i="1">
                                            <a:solidFill>
                                              <a:srgbClr val="000000"/>
                                            </a:solidFill>
                                            <a:latin typeface="Cambria Math" panose="02040503050406030204" pitchFamily="18" charset="0"/>
                                            <a:cs typeface="Times New Roman" panose="02020603050405020304" pitchFamily="18" charset="0"/>
                                          </a:rPr>
                                        </m:ctrlPr>
                                      </m:radPr>
                                      <m:deg/>
                                      <m:e>
                                        <m:r>
                                          <a:rPr lang="en-US" altLang="zh-CN" sz="2215" i="1">
                                            <a:solidFill>
                                              <a:srgbClr val="000000"/>
                                            </a:solidFill>
                                            <a:latin typeface="Cambria Math" panose="02040503050406030204" pitchFamily="18" charset="0"/>
                                            <a:cs typeface="Times New Roman" panose="02020603050405020304" pitchFamily="18" charset="0"/>
                                          </a:rPr>
                                          <m:t>6</m:t>
                                        </m:r>
                                      </m:e>
                                    </m:rad>
                                  </m:num>
                                  <m:den>
                                    <m:r>
                                      <a:rPr lang="en-US" altLang="zh-CN" sz="2215" i="1">
                                        <a:solidFill>
                                          <a:srgbClr val="000000"/>
                                        </a:solidFill>
                                        <a:latin typeface="Cambria Math" panose="02040503050406030204" pitchFamily="18" charset="0"/>
                                        <a:cs typeface="Times New Roman" panose="02020603050405020304" pitchFamily="18" charset="0"/>
                                      </a:rPr>
                                      <m:t>4</m:t>
                                    </m:r>
                                  </m:den>
                                </m:f>
                              </m:e>
                              <m:e>
                                <m:f>
                                  <m:fPr>
                                    <m:ctrlPr>
                                      <a:rPr lang="en-US" altLang="zh-CN" sz="2215" i="1">
                                        <a:solidFill>
                                          <a:srgbClr val="000000"/>
                                        </a:solidFill>
                                        <a:latin typeface="Cambria Math" panose="02040503050406030204" pitchFamily="18" charset="0"/>
                                        <a:cs typeface="Times New Roman" panose="02020603050405020304" pitchFamily="18" charset="0"/>
                                      </a:rPr>
                                    </m:ctrlPr>
                                  </m:fPr>
                                  <m:num>
                                    <m:r>
                                      <a:rPr lang="en-US" altLang="zh-CN" sz="2215" i="1">
                                        <a:solidFill>
                                          <a:srgbClr val="000000"/>
                                        </a:solidFill>
                                        <a:latin typeface="Cambria Math" panose="02040503050406030204" pitchFamily="18" charset="0"/>
                                        <a:cs typeface="Times New Roman" panose="02020603050405020304" pitchFamily="18" charset="0"/>
                                      </a:rPr>
                                      <m:t>1</m:t>
                                    </m:r>
                                  </m:num>
                                  <m:den>
                                    <m:r>
                                      <a:rPr lang="en-US" altLang="zh-CN" sz="2215" i="1">
                                        <a:solidFill>
                                          <a:srgbClr val="000000"/>
                                        </a:solidFill>
                                        <a:latin typeface="Cambria Math" panose="02040503050406030204" pitchFamily="18" charset="0"/>
                                        <a:cs typeface="Times New Roman" panose="02020603050405020304" pitchFamily="18" charset="0"/>
                                      </a:rPr>
                                      <m:t>2</m:t>
                                    </m:r>
                                  </m:den>
                                </m:f>
                              </m:e>
                              <m:e>
                                <m:r>
                                  <m:rPr>
                                    <m:nor/>
                                  </m:rPr>
                                  <a:rPr lang="en-US" altLang="zh-CN" sz="2215">
                                    <a:solidFill>
                                      <a:srgbClr val="000000"/>
                                    </a:solidFill>
                                    <a:latin typeface="Cambria Math" panose="02040503050406030204" pitchFamily="18" charset="0"/>
                                    <a:ea typeface="方正书宋_GBK"/>
                                    <a:cs typeface="Times New Roman" panose="02020603050405020304" pitchFamily="18" charset="0"/>
                                  </a:rPr>
                                  <m:t>−</m:t>
                                </m:r>
                                <m:f>
                                  <m:fPr>
                                    <m:ctrlPr>
                                      <a:rPr lang="en-US" altLang="zh-CN" sz="2215" i="1">
                                        <a:solidFill>
                                          <a:srgbClr val="000000"/>
                                        </a:solidFill>
                                        <a:latin typeface="Cambria Math" panose="02040503050406030204" pitchFamily="18" charset="0"/>
                                        <a:cs typeface="Times New Roman" panose="02020603050405020304" pitchFamily="18" charset="0"/>
                                      </a:rPr>
                                    </m:ctrlPr>
                                  </m:fPr>
                                  <m:num>
                                    <m:rad>
                                      <m:radPr>
                                        <m:degHide m:val="on"/>
                                        <m:ctrlPr>
                                          <a:rPr lang="en-US" altLang="zh-CN" sz="2215" i="1">
                                            <a:solidFill>
                                              <a:srgbClr val="000000"/>
                                            </a:solidFill>
                                            <a:latin typeface="Cambria Math" panose="02040503050406030204" pitchFamily="18" charset="0"/>
                                            <a:cs typeface="Times New Roman" panose="02020603050405020304" pitchFamily="18" charset="0"/>
                                          </a:rPr>
                                        </m:ctrlPr>
                                      </m:radPr>
                                      <m:deg/>
                                      <m:e>
                                        <m:r>
                                          <a:rPr lang="en-US" altLang="zh-CN" sz="2215" i="1">
                                            <a:solidFill>
                                              <a:srgbClr val="000000"/>
                                            </a:solidFill>
                                            <a:latin typeface="Cambria Math" panose="02040503050406030204" pitchFamily="18" charset="0"/>
                                            <a:cs typeface="Times New Roman" panose="02020603050405020304" pitchFamily="18" charset="0"/>
                                          </a:rPr>
                                          <m:t>6</m:t>
                                        </m:r>
                                      </m:e>
                                    </m:rad>
                                  </m:num>
                                  <m:den>
                                    <m:r>
                                      <a:rPr lang="en-US" altLang="zh-CN" sz="2215" i="1">
                                        <a:solidFill>
                                          <a:srgbClr val="000000"/>
                                        </a:solidFill>
                                        <a:latin typeface="Cambria Math" panose="02040503050406030204" pitchFamily="18" charset="0"/>
                                        <a:cs typeface="Times New Roman" panose="02020603050405020304" pitchFamily="18" charset="0"/>
                                      </a:rPr>
                                      <m:t>4</m:t>
                                    </m:r>
                                  </m:den>
                                </m:f>
                              </m:e>
                            </m:mr>
                            <m:mr>
                              <m:e>
                                <m:f>
                                  <m:fPr>
                                    <m:ctrlPr>
                                      <a:rPr lang="en-US" altLang="zh-CN" sz="2215" i="1">
                                        <a:solidFill>
                                          <a:srgbClr val="000000"/>
                                        </a:solidFill>
                                        <a:latin typeface="Cambria Math" panose="02040503050406030204" pitchFamily="18" charset="0"/>
                                        <a:cs typeface="Times New Roman" panose="02020603050405020304" pitchFamily="18" charset="0"/>
                                      </a:rPr>
                                    </m:ctrlPr>
                                  </m:fPr>
                                  <m:num>
                                    <m:rad>
                                      <m:radPr>
                                        <m:degHide m:val="on"/>
                                        <m:ctrlPr>
                                          <a:rPr lang="en-US" altLang="zh-CN" sz="2215" i="1">
                                            <a:solidFill>
                                              <a:srgbClr val="000000"/>
                                            </a:solidFill>
                                            <a:latin typeface="Cambria Math" panose="02040503050406030204" pitchFamily="18" charset="0"/>
                                            <a:cs typeface="Times New Roman" panose="02020603050405020304" pitchFamily="18" charset="0"/>
                                          </a:rPr>
                                        </m:ctrlPr>
                                      </m:radPr>
                                      <m:deg/>
                                      <m:e>
                                        <m:r>
                                          <a:rPr lang="en-US" altLang="zh-CN" sz="2215" i="1">
                                            <a:solidFill>
                                              <a:srgbClr val="000000"/>
                                            </a:solidFill>
                                            <a:latin typeface="Cambria Math" panose="02040503050406030204" pitchFamily="18" charset="0"/>
                                            <a:cs typeface="Times New Roman" panose="02020603050405020304" pitchFamily="18" charset="0"/>
                                          </a:rPr>
                                          <m:t>2</m:t>
                                        </m:r>
                                      </m:e>
                                    </m:rad>
                                  </m:num>
                                  <m:den>
                                    <m:r>
                                      <a:rPr lang="en-US" altLang="zh-CN" sz="2215" i="1">
                                        <a:solidFill>
                                          <a:srgbClr val="000000"/>
                                        </a:solidFill>
                                        <a:latin typeface="Cambria Math" panose="02040503050406030204" pitchFamily="18" charset="0"/>
                                        <a:cs typeface="Times New Roman" panose="02020603050405020304" pitchFamily="18" charset="0"/>
                                      </a:rPr>
                                      <m:t>4</m:t>
                                    </m:r>
                                  </m:den>
                                </m:f>
                              </m:e>
                              <m:e>
                                <m:f>
                                  <m:fPr>
                                    <m:ctrlPr>
                                      <a:rPr lang="en-US" altLang="zh-CN" sz="2215" i="1">
                                        <a:solidFill>
                                          <a:srgbClr val="000000"/>
                                        </a:solidFill>
                                        <a:latin typeface="Cambria Math" panose="02040503050406030204" pitchFamily="18" charset="0"/>
                                        <a:cs typeface="Times New Roman" panose="02020603050405020304" pitchFamily="18" charset="0"/>
                                      </a:rPr>
                                    </m:ctrlPr>
                                  </m:fPr>
                                  <m:num>
                                    <m:rad>
                                      <m:radPr>
                                        <m:degHide m:val="on"/>
                                        <m:ctrlPr>
                                          <a:rPr lang="en-US" altLang="zh-CN" sz="2215" i="1">
                                            <a:solidFill>
                                              <a:srgbClr val="000000"/>
                                            </a:solidFill>
                                            <a:latin typeface="Cambria Math" panose="02040503050406030204" pitchFamily="18" charset="0"/>
                                            <a:cs typeface="Times New Roman" panose="02020603050405020304" pitchFamily="18" charset="0"/>
                                          </a:rPr>
                                        </m:ctrlPr>
                                      </m:radPr>
                                      <m:deg/>
                                      <m:e>
                                        <m:r>
                                          <a:rPr lang="en-US" altLang="zh-CN" sz="2215" i="1">
                                            <a:solidFill>
                                              <a:srgbClr val="000000"/>
                                            </a:solidFill>
                                            <a:latin typeface="Cambria Math" panose="02040503050406030204" pitchFamily="18" charset="0"/>
                                            <a:cs typeface="Times New Roman" panose="02020603050405020304" pitchFamily="18" charset="0"/>
                                          </a:rPr>
                                          <m:t>3</m:t>
                                        </m:r>
                                      </m:e>
                                    </m:rad>
                                  </m:num>
                                  <m:den>
                                    <m:r>
                                      <a:rPr lang="en-US" altLang="zh-CN" sz="2215" i="1">
                                        <a:solidFill>
                                          <a:srgbClr val="000000"/>
                                        </a:solidFill>
                                        <a:latin typeface="Cambria Math" panose="02040503050406030204" pitchFamily="18" charset="0"/>
                                        <a:cs typeface="Times New Roman" panose="02020603050405020304" pitchFamily="18" charset="0"/>
                                      </a:rPr>
                                      <m:t>2</m:t>
                                    </m:r>
                                  </m:den>
                                </m:f>
                              </m:e>
                              <m:e>
                                <m:f>
                                  <m:fPr>
                                    <m:ctrlPr>
                                      <a:rPr lang="en-US" altLang="zh-CN" sz="2215" i="1">
                                        <a:solidFill>
                                          <a:srgbClr val="000000"/>
                                        </a:solidFill>
                                        <a:latin typeface="Cambria Math" panose="02040503050406030204" pitchFamily="18" charset="0"/>
                                        <a:cs typeface="Times New Roman" panose="02020603050405020304" pitchFamily="18" charset="0"/>
                                      </a:rPr>
                                    </m:ctrlPr>
                                  </m:fPr>
                                  <m:num>
                                    <m:rad>
                                      <m:radPr>
                                        <m:degHide m:val="on"/>
                                        <m:ctrlPr>
                                          <a:rPr lang="en-US" altLang="zh-CN" sz="2215" i="1">
                                            <a:solidFill>
                                              <a:srgbClr val="000000"/>
                                            </a:solidFill>
                                            <a:latin typeface="Cambria Math" panose="02040503050406030204" pitchFamily="18" charset="0"/>
                                            <a:cs typeface="Times New Roman" panose="02020603050405020304" pitchFamily="18" charset="0"/>
                                          </a:rPr>
                                        </m:ctrlPr>
                                      </m:radPr>
                                      <m:deg/>
                                      <m:e>
                                        <m:r>
                                          <a:rPr lang="en-US" altLang="zh-CN" sz="2215" i="1">
                                            <a:solidFill>
                                              <a:srgbClr val="000000"/>
                                            </a:solidFill>
                                            <a:latin typeface="Cambria Math" panose="02040503050406030204" pitchFamily="18" charset="0"/>
                                            <a:cs typeface="Times New Roman" panose="02020603050405020304" pitchFamily="18" charset="0"/>
                                          </a:rPr>
                                          <m:t>2</m:t>
                                        </m:r>
                                      </m:e>
                                    </m:rad>
                                  </m:num>
                                  <m:den>
                                    <m:r>
                                      <a:rPr lang="en-US" altLang="zh-CN" sz="2215" i="1">
                                        <a:solidFill>
                                          <a:srgbClr val="000000"/>
                                        </a:solidFill>
                                        <a:latin typeface="Cambria Math" panose="02040503050406030204" pitchFamily="18" charset="0"/>
                                        <a:cs typeface="Times New Roman" panose="02020603050405020304" pitchFamily="18" charset="0"/>
                                      </a:rPr>
                                      <m:t>4</m:t>
                                    </m:r>
                                  </m:den>
                                </m:f>
                              </m:e>
                            </m:mr>
                          </m:m>
                        </m:e>
                      </m:d>
                    </m:oMath>
                  </m:oMathPara>
                </a14:m>
                <a:endParaRPr lang="zh-CN" altLang="en-US" sz="2215" dirty="0"/>
              </a:p>
            </p:txBody>
          </p:sp>
        </mc:Choice>
        <mc:Fallback xmlns="">
          <p:sp>
            <p:nvSpPr>
              <p:cNvPr id="22" name="矩形 21">
                <a:extLst>
                  <a:ext uri="{FF2B5EF4-FFF2-40B4-BE49-F238E27FC236}">
                    <a16:creationId xmlns:a16="http://schemas.microsoft.com/office/drawing/2014/main" id="{E3D6034C-3890-4C78-B362-60706E1E85FF}"/>
                  </a:ext>
                </a:extLst>
              </p:cNvPr>
              <p:cNvSpPr>
                <a:spLocks noRot="1" noChangeAspect="1" noMove="1" noResize="1" noEditPoints="1" noAdjustHandles="1" noChangeArrowheads="1" noChangeShapeType="1" noTextEdit="1"/>
              </p:cNvSpPr>
              <p:nvPr/>
            </p:nvSpPr>
            <p:spPr>
              <a:xfrm>
                <a:off x="7017113" y="3769517"/>
                <a:ext cx="2564485" cy="2337050"/>
              </a:xfrm>
              <a:prstGeom prst="rect">
                <a:avLst/>
              </a:prstGeom>
              <a:blipFill>
                <a:blip r:embed="rId20"/>
                <a:stretch>
                  <a:fillRect b="-10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2C9F40BD-535A-44C8-B4F4-F8DB48A04AA2}"/>
                  </a:ext>
                </a:extLst>
              </p:cNvPr>
              <p:cNvSpPr/>
              <p:nvPr/>
            </p:nvSpPr>
            <p:spPr>
              <a:xfrm>
                <a:off x="10154875" y="3792614"/>
                <a:ext cx="2377959" cy="23370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zh-CN" sz="2215" i="1">
                              <a:latin typeface="Cambria Math" panose="02040503050406030204" pitchFamily="18" charset="0"/>
                              <a:ea typeface="Cambria Math" panose="02040503050406030204" pitchFamily="18" charset="0"/>
                            </a:rPr>
                          </m:ctrlPr>
                        </m:dPr>
                        <m:e>
                          <m:m>
                            <m:mPr>
                              <m:plcHide m:val="on"/>
                              <m:mcs>
                                <m:mc>
                                  <m:mcPr>
                                    <m:count m:val="3"/>
                                    <m:mcJc m:val="center"/>
                                  </m:mcPr>
                                </m:mc>
                              </m:mcs>
                              <m:ctrlPr>
                                <a:rPr lang="zh-CN" altLang="zh-CN" sz="2215" i="1">
                                  <a:latin typeface="Cambria Math" panose="02040503050406030204" pitchFamily="18" charset="0"/>
                                  <a:ea typeface="Cambria Math" panose="02040503050406030204" pitchFamily="18" charset="0"/>
                                </a:rPr>
                              </m:ctrlPr>
                            </m:mPr>
                            <m:mr>
                              <m:e>
                                <m:f>
                                  <m:fPr>
                                    <m:ctrlPr>
                                      <a:rPr lang="en-US" altLang="zh-CN" sz="2215" i="1">
                                        <a:solidFill>
                                          <a:srgbClr val="000000"/>
                                        </a:solidFill>
                                        <a:latin typeface="Cambria Math" panose="02040503050406030204" pitchFamily="18" charset="0"/>
                                        <a:cs typeface="Times New Roman" panose="02020603050405020304" pitchFamily="18" charset="0"/>
                                      </a:rPr>
                                    </m:ctrlPr>
                                  </m:fPr>
                                  <m:num>
                                    <m:rad>
                                      <m:radPr>
                                        <m:degHide m:val="on"/>
                                        <m:ctrlPr>
                                          <a:rPr lang="en-US" altLang="zh-CN" sz="2215" i="1">
                                            <a:solidFill>
                                              <a:srgbClr val="000000"/>
                                            </a:solidFill>
                                            <a:latin typeface="Cambria Math" panose="02040503050406030204" pitchFamily="18" charset="0"/>
                                            <a:cs typeface="Times New Roman" panose="02020603050405020304" pitchFamily="18" charset="0"/>
                                          </a:rPr>
                                        </m:ctrlPr>
                                      </m:radPr>
                                      <m:deg/>
                                      <m:e>
                                        <m:r>
                                          <a:rPr lang="en-US" altLang="zh-CN" sz="2215" i="1">
                                            <a:solidFill>
                                              <a:srgbClr val="000000"/>
                                            </a:solidFill>
                                            <a:latin typeface="Cambria Math" panose="02040503050406030204" pitchFamily="18" charset="0"/>
                                            <a:cs typeface="Times New Roman" panose="02020603050405020304" pitchFamily="18" charset="0"/>
                                          </a:rPr>
                                          <m:t>2</m:t>
                                        </m:r>
                                      </m:e>
                                    </m:rad>
                                  </m:num>
                                  <m:den>
                                    <m:r>
                                      <a:rPr lang="en-US" altLang="zh-CN" sz="2215" i="1">
                                        <a:solidFill>
                                          <a:srgbClr val="000000"/>
                                        </a:solidFill>
                                        <a:latin typeface="Cambria Math" panose="02040503050406030204" pitchFamily="18" charset="0"/>
                                        <a:cs typeface="Times New Roman" panose="02020603050405020304" pitchFamily="18" charset="0"/>
                                      </a:rPr>
                                      <m:t>2</m:t>
                                    </m:r>
                                  </m:den>
                                </m:f>
                              </m:e>
                              <m:e>
                                <m:r>
                                  <a:rPr lang="en-US" altLang="zh-CN" sz="2215" i="1">
                                    <a:solidFill>
                                      <a:srgbClr val="000000"/>
                                    </a:solidFill>
                                    <a:latin typeface="Cambria Math" panose="02040503050406030204" pitchFamily="18" charset="0"/>
                                    <a:ea typeface="方正书宋_GBK"/>
                                    <a:cs typeface="Times New Roman" panose="02020603050405020304" pitchFamily="18" charset="0"/>
                                  </a:rPr>
                                  <m:t>0</m:t>
                                </m:r>
                              </m:e>
                              <m:e>
                                <m:r>
                                  <a:rPr lang="en-US" altLang="zh-CN" sz="2215" i="1">
                                    <a:solidFill>
                                      <a:srgbClr val="000000"/>
                                    </a:solidFill>
                                    <a:latin typeface="Cambria Math" panose="02040503050406030204" pitchFamily="18" charset="0"/>
                                    <a:ea typeface="方正书宋_GBK"/>
                                    <a:cs typeface="Times New Roman" panose="02020603050405020304" pitchFamily="18" charset="0"/>
                                  </a:rPr>
                                  <m:t>−</m:t>
                                </m:r>
                                <m:f>
                                  <m:fPr>
                                    <m:ctrlPr>
                                      <a:rPr lang="en-US" altLang="zh-CN" sz="2215" i="1">
                                        <a:solidFill>
                                          <a:srgbClr val="000000"/>
                                        </a:solidFill>
                                        <a:latin typeface="Cambria Math" panose="02040503050406030204" pitchFamily="18" charset="0"/>
                                        <a:cs typeface="Times New Roman" panose="02020603050405020304" pitchFamily="18" charset="0"/>
                                      </a:rPr>
                                    </m:ctrlPr>
                                  </m:fPr>
                                  <m:num>
                                    <m:rad>
                                      <m:radPr>
                                        <m:degHide m:val="on"/>
                                        <m:ctrlPr>
                                          <a:rPr lang="en-US" altLang="zh-CN" sz="2215" i="1">
                                            <a:solidFill>
                                              <a:srgbClr val="000000"/>
                                            </a:solidFill>
                                            <a:latin typeface="Cambria Math" panose="02040503050406030204" pitchFamily="18" charset="0"/>
                                            <a:cs typeface="Times New Roman" panose="02020603050405020304" pitchFamily="18" charset="0"/>
                                          </a:rPr>
                                        </m:ctrlPr>
                                      </m:radPr>
                                      <m:deg/>
                                      <m:e>
                                        <m:r>
                                          <a:rPr lang="en-US" altLang="zh-CN" sz="2215" i="1">
                                            <a:solidFill>
                                              <a:srgbClr val="000000"/>
                                            </a:solidFill>
                                            <a:latin typeface="Cambria Math" panose="02040503050406030204" pitchFamily="18" charset="0"/>
                                            <a:cs typeface="Times New Roman" panose="02020603050405020304" pitchFamily="18" charset="0"/>
                                          </a:rPr>
                                          <m:t>2</m:t>
                                        </m:r>
                                      </m:e>
                                    </m:rad>
                                  </m:num>
                                  <m:den>
                                    <m:r>
                                      <a:rPr lang="en-US" altLang="zh-CN" sz="2215" i="1">
                                        <a:solidFill>
                                          <a:srgbClr val="000000"/>
                                        </a:solidFill>
                                        <a:latin typeface="Cambria Math" panose="02040503050406030204" pitchFamily="18" charset="0"/>
                                        <a:cs typeface="Times New Roman" panose="02020603050405020304" pitchFamily="18" charset="0"/>
                                      </a:rPr>
                                      <m:t>2</m:t>
                                    </m:r>
                                  </m:den>
                                </m:f>
                              </m:e>
                            </m:mr>
                            <m:mr>
                              <m:e>
                                <m:r>
                                  <a:rPr lang="en-US" altLang="zh-CN" sz="2215" i="1">
                                    <a:solidFill>
                                      <a:srgbClr val="000000"/>
                                    </a:solidFill>
                                    <a:latin typeface="Cambria Math" panose="02040503050406030204" pitchFamily="18" charset="0"/>
                                    <a:ea typeface="方正书宋_GBK"/>
                                    <a:cs typeface="Times New Roman" panose="02020603050405020304" pitchFamily="18" charset="0"/>
                                  </a:rPr>
                                  <m:t>−</m:t>
                                </m:r>
                                <m:f>
                                  <m:fPr>
                                    <m:ctrlPr>
                                      <a:rPr lang="en-US" altLang="zh-CN" sz="2215" i="1">
                                        <a:solidFill>
                                          <a:srgbClr val="000000"/>
                                        </a:solidFill>
                                        <a:latin typeface="Cambria Math" panose="02040503050406030204" pitchFamily="18" charset="0"/>
                                        <a:cs typeface="Times New Roman" panose="02020603050405020304" pitchFamily="18" charset="0"/>
                                      </a:rPr>
                                    </m:ctrlPr>
                                  </m:fPr>
                                  <m:num>
                                    <m:rad>
                                      <m:radPr>
                                        <m:degHide m:val="on"/>
                                        <m:ctrlPr>
                                          <a:rPr lang="en-US" altLang="zh-CN" sz="2215" i="1">
                                            <a:solidFill>
                                              <a:srgbClr val="000000"/>
                                            </a:solidFill>
                                            <a:latin typeface="Cambria Math" panose="02040503050406030204" pitchFamily="18" charset="0"/>
                                            <a:cs typeface="Times New Roman" panose="02020603050405020304" pitchFamily="18" charset="0"/>
                                          </a:rPr>
                                        </m:ctrlPr>
                                      </m:radPr>
                                      <m:deg/>
                                      <m:e>
                                        <m:r>
                                          <a:rPr lang="en-US" altLang="zh-CN" sz="2215" i="1">
                                            <a:solidFill>
                                              <a:srgbClr val="000000"/>
                                            </a:solidFill>
                                            <a:latin typeface="Cambria Math" panose="02040503050406030204" pitchFamily="18" charset="0"/>
                                            <a:cs typeface="Times New Roman" panose="02020603050405020304" pitchFamily="18" charset="0"/>
                                          </a:rPr>
                                          <m:t>6</m:t>
                                        </m:r>
                                      </m:e>
                                    </m:rad>
                                  </m:num>
                                  <m:den>
                                    <m:r>
                                      <a:rPr lang="en-US" altLang="zh-CN" sz="2215" i="1">
                                        <a:solidFill>
                                          <a:srgbClr val="000000"/>
                                        </a:solidFill>
                                        <a:latin typeface="Cambria Math" panose="02040503050406030204" pitchFamily="18" charset="0"/>
                                        <a:cs typeface="Times New Roman" panose="02020603050405020304" pitchFamily="18" charset="0"/>
                                      </a:rPr>
                                      <m:t>4</m:t>
                                    </m:r>
                                  </m:den>
                                </m:f>
                              </m:e>
                              <m:e>
                                <m:f>
                                  <m:fPr>
                                    <m:ctrlPr>
                                      <a:rPr lang="en-US" altLang="zh-CN" sz="2215" i="1">
                                        <a:solidFill>
                                          <a:srgbClr val="000000"/>
                                        </a:solidFill>
                                        <a:latin typeface="Cambria Math" panose="02040503050406030204" pitchFamily="18" charset="0"/>
                                        <a:cs typeface="Times New Roman" panose="02020603050405020304" pitchFamily="18" charset="0"/>
                                      </a:rPr>
                                    </m:ctrlPr>
                                  </m:fPr>
                                  <m:num>
                                    <m:r>
                                      <a:rPr lang="en-US" altLang="zh-CN" sz="2215" i="1">
                                        <a:solidFill>
                                          <a:srgbClr val="000000"/>
                                        </a:solidFill>
                                        <a:latin typeface="Cambria Math" panose="02040503050406030204" pitchFamily="18" charset="0"/>
                                        <a:cs typeface="Times New Roman" panose="02020603050405020304" pitchFamily="18" charset="0"/>
                                      </a:rPr>
                                      <m:t>1</m:t>
                                    </m:r>
                                  </m:num>
                                  <m:den>
                                    <m:r>
                                      <a:rPr lang="en-US" altLang="zh-CN" sz="2215" i="1">
                                        <a:solidFill>
                                          <a:srgbClr val="000000"/>
                                        </a:solidFill>
                                        <a:latin typeface="Cambria Math" panose="02040503050406030204" pitchFamily="18" charset="0"/>
                                        <a:cs typeface="Times New Roman" panose="02020603050405020304" pitchFamily="18" charset="0"/>
                                      </a:rPr>
                                      <m:t>2</m:t>
                                    </m:r>
                                  </m:den>
                                </m:f>
                              </m:e>
                              <m:e>
                                <m:r>
                                  <m:rPr>
                                    <m:nor/>
                                  </m:rPr>
                                  <a:rPr lang="en-US" altLang="zh-CN" sz="2215">
                                    <a:solidFill>
                                      <a:srgbClr val="000000"/>
                                    </a:solidFill>
                                    <a:latin typeface="Cambria Math" panose="02040503050406030204" pitchFamily="18" charset="0"/>
                                    <a:ea typeface="方正书宋_GBK"/>
                                    <a:cs typeface="Times New Roman" panose="02020603050405020304" pitchFamily="18" charset="0"/>
                                  </a:rPr>
                                  <m:t>−</m:t>
                                </m:r>
                                <m:f>
                                  <m:fPr>
                                    <m:ctrlPr>
                                      <a:rPr lang="en-US" altLang="zh-CN" sz="2215" i="1">
                                        <a:solidFill>
                                          <a:srgbClr val="000000"/>
                                        </a:solidFill>
                                        <a:latin typeface="Cambria Math" panose="02040503050406030204" pitchFamily="18" charset="0"/>
                                        <a:cs typeface="Times New Roman" panose="02020603050405020304" pitchFamily="18" charset="0"/>
                                      </a:rPr>
                                    </m:ctrlPr>
                                  </m:fPr>
                                  <m:num>
                                    <m:rad>
                                      <m:radPr>
                                        <m:degHide m:val="on"/>
                                        <m:ctrlPr>
                                          <a:rPr lang="en-US" altLang="zh-CN" sz="2215" i="1">
                                            <a:solidFill>
                                              <a:srgbClr val="000000"/>
                                            </a:solidFill>
                                            <a:latin typeface="Cambria Math" panose="02040503050406030204" pitchFamily="18" charset="0"/>
                                            <a:cs typeface="Times New Roman" panose="02020603050405020304" pitchFamily="18" charset="0"/>
                                          </a:rPr>
                                        </m:ctrlPr>
                                      </m:radPr>
                                      <m:deg/>
                                      <m:e>
                                        <m:r>
                                          <a:rPr lang="en-US" altLang="zh-CN" sz="2215" i="1">
                                            <a:solidFill>
                                              <a:srgbClr val="000000"/>
                                            </a:solidFill>
                                            <a:latin typeface="Cambria Math" panose="02040503050406030204" pitchFamily="18" charset="0"/>
                                            <a:cs typeface="Times New Roman" panose="02020603050405020304" pitchFamily="18" charset="0"/>
                                          </a:rPr>
                                          <m:t>6</m:t>
                                        </m:r>
                                      </m:e>
                                    </m:rad>
                                  </m:num>
                                  <m:den>
                                    <m:r>
                                      <a:rPr lang="en-US" altLang="zh-CN" sz="2215" i="1">
                                        <a:solidFill>
                                          <a:srgbClr val="000000"/>
                                        </a:solidFill>
                                        <a:latin typeface="Cambria Math" panose="02040503050406030204" pitchFamily="18" charset="0"/>
                                        <a:cs typeface="Times New Roman" panose="02020603050405020304" pitchFamily="18" charset="0"/>
                                      </a:rPr>
                                      <m:t>4</m:t>
                                    </m:r>
                                  </m:den>
                                </m:f>
                              </m:e>
                            </m:mr>
                            <m:mr>
                              <m:e>
                                <m:f>
                                  <m:fPr>
                                    <m:ctrlPr>
                                      <a:rPr lang="en-US" altLang="zh-CN" sz="2215" i="1">
                                        <a:solidFill>
                                          <a:srgbClr val="000000"/>
                                        </a:solidFill>
                                        <a:latin typeface="Cambria Math" panose="02040503050406030204" pitchFamily="18" charset="0"/>
                                        <a:cs typeface="Times New Roman" panose="02020603050405020304" pitchFamily="18" charset="0"/>
                                      </a:rPr>
                                    </m:ctrlPr>
                                  </m:fPr>
                                  <m:num>
                                    <m:rad>
                                      <m:radPr>
                                        <m:degHide m:val="on"/>
                                        <m:ctrlPr>
                                          <a:rPr lang="en-US" altLang="zh-CN" sz="2215" i="1">
                                            <a:solidFill>
                                              <a:srgbClr val="000000"/>
                                            </a:solidFill>
                                            <a:latin typeface="Cambria Math" panose="02040503050406030204" pitchFamily="18" charset="0"/>
                                            <a:cs typeface="Times New Roman" panose="02020603050405020304" pitchFamily="18" charset="0"/>
                                          </a:rPr>
                                        </m:ctrlPr>
                                      </m:radPr>
                                      <m:deg/>
                                      <m:e>
                                        <m:r>
                                          <a:rPr lang="en-US" altLang="zh-CN" sz="2215" i="1">
                                            <a:solidFill>
                                              <a:srgbClr val="000000"/>
                                            </a:solidFill>
                                            <a:latin typeface="Cambria Math" panose="02040503050406030204" pitchFamily="18" charset="0"/>
                                            <a:cs typeface="Times New Roman" panose="02020603050405020304" pitchFamily="18" charset="0"/>
                                          </a:rPr>
                                          <m:t>2</m:t>
                                        </m:r>
                                      </m:e>
                                    </m:rad>
                                  </m:num>
                                  <m:den>
                                    <m:r>
                                      <a:rPr lang="en-US" altLang="zh-CN" sz="2215" i="1">
                                        <a:solidFill>
                                          <a:srgbClr val="000000"/>
                                        </a:solidFill>
                                        <a:latin typeface="Cambria Math" panose="02040503050406030204" pitchFamily="18" charset="0"/>
                                        <a:cs typeface="Times New Roman" panose="02020603050405020304" pitchFamily="18" charset="0"/>
                                      </a:rPr>
                                      <m:t>4</m:t>
                                    </m:r>
                                  </m:den>
                                </m:f>
                              </m:e>
                              <m:e>
                                <m:r>
                                  <a:rPr lang="en-US" altLang="zh-CN" sz="2215" i="1">
                                    <a:solidFill>
                                      <a:srgbClr val="000000"/>
                                    </a:solidFill>
                                    <a:latin typeface="Cambria Math" panose="02040503050406030204" pitchFamily="18" charset="0"/>
                                    <a:cs typeface="Times New Roman" panose="02020603050405020304" pitchFamily="18" charset="0"/>
                                  </a:rPr>
                                  <m:t>0</m:t>
                                </m:r>
                              </m:e>
                              <m:e>
                                <m:f>
                                  <m:fPr>
                                    <m:ctrlPr>
                                      <a:rPr lang="en-US" altLang="zh-CN" sz="2215" i="1">
                                        <a:solidFill>
                                          <a:srgbClr val="000000"/>
                                        </a:solidFill>
                                        <a:latin typeface="Cambria Math" panose="02040503050406030204" pitchFamily="18" charset="0"/>
                                        <a:cs typeface="Times New Roman" panose="02020603050405020304" pitchFamily="18" charset="0"/>
                                      </a:rPr>
                                    </m:ctrlPr>
                                  </m:fPr>
                                  <m:num>
                                    <m:rad>
                                      <m:radPr>
                                        <m:degHide m:val="on"/>
                                        <m:ctrlPr>
                                          <a:rPr lang="en-US" altLang="zh-CN" sz="2215" i="1">
                                            <a:solidFill>
                                              <a:srgbClr val="000000"/>
                                            </a:solidFill>
                                            <a:latin typeface="Cambria Math" panose="02040503050406030204" pitchFamily="18" charset="0"/>
                                            <a:cs typeface="Times New Roman" panose="02020603050405020304" pitchFamily="18" charset="0"/>
                                          </a:rPr>
                                        </m:ctrlPr>
                                      </m:radPr>
                                      <m:deg/>
                                      <m:e>
                                        <m:r>
                                          <a:rPr lang="en-US" altLang="zh-CN" sz="2215" i="1">
                                            <a:solidFill>
                                              <a:srgbClr val="000000"/>
                                            </a:solidFill>
                                            <a:latin typeface="Cambria Math" panose="02040503050406030204" pitchFamily="18" charset="0"/>
                                            <a:cs typeface="Times New Roman" panose="02020603050405020304" pitchFamily="18" charset="0"/>
                                          </a:rPr>
                                          <m:t>2</m:t>
                                        </m:r>
                                      </m:e>
                                    </m:rad>
                                  </m:num>
                                  <m:den>
                                    <m:r>
                                      <a:rPr lang="en-US" altLang="zh-CN" sz="2215" i="1">
                                        <a:solidFill>
                                          <a:srgbClr val="000000"/>
                                        </a:solidFill>
                                        <a:latin typeface="Cambria Math" panose="02040503050406030204" pitchFamily="18" charset="0"/>
                                        <a:cs typeface="Times New Roman" panose="02020603050405020304" pitchFamily="18" charset="0"/>
                                      </a:rPr>
                                      <m:t>4</m:t>
                                    </m:r>
                                  </m:den>
                                </m:f>
                              </m:e>
                            </m:mr>
                          </m:m>
                        </m:e>
                      </m:d>
                    </m:oMath>
                  </m:oMathPara>
                </a14:m>
                <a:endParaRPr lang="zh-CN" altLang="en-US" sz="2215" dirty="0"/>
              </a:p>
            </p:txBody>
          </p:sp>
        </mc:Choice>
        <mc:Fallback xmlns="">
          <p:sp>
            <p:nvSpPr>
              <p:cNvPr id="23" name="矩形 22">
                <a:extLst>
                  <a:ext uri="{FF2B5EF4-FFF2-40B4-BE49-F238E27FC236}">
                    <a16:creationId xmlns:a16="http://schemas.microsoft.com/office/drawing/2014/main" id="{2C9F40BD-535A-44C8-B4F4-F8DB48A04AA2}"/>
                  </a:ext>
                </a:extLst>
              </p:cNvPr>
              <p:cNvSpPr>
                <a:spLocks noRot="1" noChangeAspect="1" noMove="1" noResize="1" noEditPoints="1" noAdjustHandles="1" noChangeArrowheads="1" noChangeShapeType="1" noTextEdit="1"/>
              </p:cNvSpPr>
              <p:nvPr/>
            </p:nvSpPr>
            <p:spPr>
              <a:xfrm>
                <a:off x="10154875" y="3792614"/>
                <a:ext cx="2377959" cy="2337050"/>
              </a:xfrm>
              <a:prstGeom prst="rect">
                <a:avLst/>
              </a:prstGeom>
              <a:blipFill>
                <a:blip r:embed="rId21"/>
                <a:stretch>
                  <a:fillRect b="-541"/>
                </a:stretch>
              </a:blipFill>
            </p:spPr>
            <p:txBody>
              <a:bodyPr/>
              <a:lstStyle/>
              <a:p>
                <a:r>
                  <a:rPr lang="zh-CN" altLang="en-US">
                    <a:noFill/>
                  </a:rPr>
                  <a:t> </a:t>
                </a:r>
              </a:p>
            </p:txBody>
          </p:sp>
        </mc:Fallback>
      </mc:AlternateContent>
      <p:grpSp>
        <p:nvGrpSpPr>
          <p:cNvPr id="18" name="组合 17">
            <a:extLst>
              <a:ext uri="{FF2B5EF4-FFF2-40B4-BE49-F238E27FC236}">
                <a16:creationId xmlns:a16="http://schemas.microsoft.com/office/drawing/2014/main" id="{5D24EFFE-2192-41EE-A93A-D25D59ACC56C}"/>
              </a:ext>
            </a:extLst>
          </p:cNvPr>
          <p:cNvGrpSpPr/>
          <p:nvPr>
            <p:custDataLst>
              <p:tags r:id="rId8"/>
            </p:custDataLst>
          </p:nvPr>
        </p:nvGrpSpPr>
        <p:grpSpPr>
          <a:xfrm>
            <a:off x="0" y="0"/>
            <a:ext cx="12858044" cy="669690"/>
            <a:chOff x="-335" y="0"/>
            <a:chExt cx="12192000" cy="635000"/>
          </a:xfrm>
        </p:grpSpPr>
        <p:sp>
          <p:nvSpPr>
            <p:cNvPr id="14" name="TitleBackground">
              <a:extLst>
                <a:ext uri="{FF2B5EF4-FFF2-40B4-BE49-F238E27FC236}">
                  <a16:creationId xmlns:a16="http://schemas.microsoft.com/office/drawing/2014/main" id="{45FDA17E-B890-4493-8C6E-503544703AFB}"/>
                </a:ext>
              </a:extLst>
            </p:cNvPr>
            <p:cNvSpPr/>
            <p:nvPr>
              <p:custDataLst>
                <p:tags r:id="rId10"/>
              </p:custDataLst>
            </p:nvPr>
          </p:nvSpPr>
          <p:spPr>
            <a:xfrm>
              <a:off x="-335"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79441753-1211-439A-B68F-E8E71C50E6BB}"/>
                </a:ext>
              </a:extLst>
            </p:cNvPr>
            <p:cNvSpPr/>
            <p:nvPr>
              <p:custDataLst>
                <p:tags r:id="rId11"/>
              </p:custDataLst>
            </p:nvPr>
          </p:nvSpPr>
          <p:spPr>
            <a:xfrm>
              <a:off x="-335"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2F85A8EA-54C4-4217-A9FE-D2F2AD525B6C}"/>
                </a:ext>
              </a:extLst>
            </p:cNvPr>
            <p:cNvSpPr txBox="1"/>
            <p:nvPr>
              <p:custDataLst>
                <p:tags r:id="rId12"/>
              </p:custDataLst>
            </p:nvPr>
          </p:nvSpPr>
          <p:spPr>
            <a:xfrm>
              <a:off x="240508" y="0"/>
              <a:ext cx="1905000" cy="635000"/>
            </a:xfrm>
            <a:prstGeom prst="rect">
              <a:avLst/>
            </a:prstGeom>
            <a:noFill/>
          </p:spPr>
          <p:txBody>
            <a:bodyPr vert="horz" wrap="none" rtlCol="0" anchor="ctr" anchorCtr="0">
              <a:noAutofit/>
            </a:bodyPr>
            <a:lstStyle/>
            <a:p>
              <a:r>
                <a:rPr lang="zh-CN" altLang="en-US"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EEA60BAC-7B0F-48AE-ACA3-436053087F79}"/>
                </a:ext>
              </a:extLst>
            </p:cNvPr>
            <p:cNvSpPr txBox="1"/>
            <p:nvPr>
              <p:custDataLst>
                <p:tags r:id="rId13"/>
              </p:custDataLst>
            </p:nvPr>
          </p:nvSpPr>
          <p:spPr>
            <a:xfrm>
              <a:off x="1500718" y="103562"/>
              <a:ext cx="2286000" cy="508000"/>
            </a:xfrm>
            <a:prstGeom prst="rect">
              <a:avLst/>
            </a:prstGeom>
            <a:noFill/>
          </p:spPr>
          <p:txBody>
            <a:bodyPr vert="horz" wrap="none" rtlCol="0" anchor="ctr" anchorCtr="0">
              <a:noAutofit/>
            </a:bodyPr>
            <a:lstStyle/>
            <a:p>
              <a:r>
                <a:rPr lang="en-US" altLang="zh-CN"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F537C443-4989-4B40-A6FA-290F5777E658}"/>
              </a:ext>
            </a:extLst>
          </p:cNvPr>
          <p:cNvPicPr>
            <a:picLocks/>
          </p:cNvPicPr>
          <p:nvPr>
            <p:custDataLst>
              <p:tags r:id="rId9"/>
            </p:custDataLst>
          </p:nvPr>
        </p:nvPicPr>
        <p:blipFill>
          <a:blip r:embed="rId22">
            <a:extLst>
              <a:ext uri="{28A0092B-C50C-407E-A947-70E740481C1C}">
                <a14:useLocalDpi xmlns:a14="http://schemas.microsoft.com/office/drawing/2010/main" val="0"/>
              </a:ext>
            </a:extLst>
          </a:blip>
          <a:stretch>
            <a:fillRect/>
          </a:stretch>
        </p:blipFill>
        <p:spPr>
          <a:xfrm>
            <a:off x="11309350" y="63500"/>
            <a:ext cx="1422400" cy="508000"/>
          </a:xfrm>
          <a:prstGeom prst="rect">
            <a:avLst/>
          </a:prstGeom>
        </p:spPr>
      </p:pic>
    </p:spTree>
    <p:custDataLst>
      <p:tags r:id="rId1"/>
    </p:custDataLst>
    <p:extLst>
      <p:ext uri="{BB962C8B-B14F-4D97-AF65-F5344CB8AC3E}">
        <p14:creationId xmlns:p14="http://schemas.microsoft.com/office/powerpoint/2010/main" val="35262199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604839" y="1512194"/>
            <a:ext cx="9703735" cy="3005862"/>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 </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位置矢量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　位置矢量中</a:t>
            </a:r>
            <a:r>
              <a:rPr lang="en-US" altLang="zh-CN" sz="2100" dirty="0" err="1">
                <a:latin typeface="Times New Roman" panose="02020603050405020304" pitchFamily="18" charset="0"/>
                <a:ea typeface="微软雅黑" panose="020B0503020204020204" pitchFamily="34" charset="-122"/>
                <a:cs typeface="Times New Roman" panose="02020603050405020304" pitchFamily="18" charset="0"/>
              </a:rPr>
              <a:t>P</a:t>
            </a:r>
            <a:r>
              <a:rPr lang="en-US" altLang="zh-CN" sz="2100" baseline="-25000" dirty="0" err="1">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表示沿</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轴从</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i-1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轴量至</a:t>
            </a:r>
            <a:r>
              <a:rPr lang="en-US" altLang="zh-CN" sz="2100" dirty="0" err="1">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2100" baseline="-25000" dirty="0" err="1">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轴的距离</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记为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并规定与</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轴正向一致的距离为正。</a:t>
            </a:r>
            <a:r>
              <a:rPr lang="en-US" altLang="zh-CN" sz="2100" dirty="0" err="1">
                <a:latin typeface="Times New Roman" panose="02020603050405020304" pitchFamily="18" charset="0"/>
                <a:ea typeface="微软雅黑" panose="020B0503020204020204" pitchFamily="34" charset="-122"/>
                <a:cs typeface="Times New Roman" panose="02020603050405020304" pitchFamily="18" charset="0"/>
              </a:rPr>
              <a:t>P</a:t>
            </a:r>
            <a:r>
              <a:rPr lang="en-US" altLang="zh-CN" sz="2100" baseline="-25000" dirty="0" err="1">
                <a:latin typeface="Times New Roman" panose="02020603050405020304" pitchFamily="18" charset="0"/>
                <a:ea typeface="微软雅黑" panose="020B0503020204020204" pitchFamily="34" charset="-122"/>
                <a:cs typeface="Times New Roman" panose="02020603050405020304" pitchFamily="18" charset="0"/>
              </a:rPr>
              <a:t>y</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表示沿</a:t>
            </a:r>
            <a:r>
              <a:rPr lang="en-US" altLang="zh-CN" sz="2100" dirty="0" err="1">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2100" baseline="-25000" dirty="0" err="1">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轴从</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i-1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轴量至</a:t>
            </a:r>
            <a:r>
              <a:rPr lang="en-US" altLang="zh-CN" sz="2100" dirty="0" err="1">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2100" baseline="-25000" dirty="0" err="1">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轴的距离</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记为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并规定与</a:t>
            </a:r>
            <a:r>
              <a:rPr lang="en-US" altLang="zh-CN" sz="2100" dirty="0" err="1">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2100" baseline="-25000" dirty="0" err="1">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轴正向一致的距离为正。</a:t>
            </a:r>
            <a:r>
              <a:rPr lang="en-US" altLang="zh-CN" sz="210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a:t>
            </a:r>
            <a:r>
              <a:rPr lang="en-US" altLang="zh-CN" sz="2100" baseline="-2500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z</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表示沿</a:t>
            </a:r>
            <a:r>
              <a:rPr lang="en-US" altLang="zh-CN" sz="210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2100" baseline="-2500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轴从</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100"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i-1</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轴量至</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100"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轴的距离</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记为</a:t>
            </a:r>
            <a:r>
              <a:rPr lang="en-US" altLang="zh-CN" sz="210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100" baseline="-2500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并规定与</a:t>
            </a:r>
            <a:r>
              <a:rPr lang="en-US" altLang="zh-CN" sz="210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2100" baseline="-2500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轴正向一致的距离为正</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由上述讨论可知</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相邻两坐标系</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err="1">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2100" baseline="-25000"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err="1">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2100" baseline="-25000" dirty="0" err="1">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i-1</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i-1</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i-1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之间的不共原点的坐标变换矩阵方程为</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工业机器人运动学与力学分析</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p:cNvSpPr/>
              <p:nvPr/>
            </p:nvSpPr>
            <p:spPr>
              <a:xfrm>
                <a:off x="2716979" y="5458443"/>
                <a:ext cx="3336426" cy="543867"/>
              </a:xfrm>
              <a:prstGeom prst="rect">
                <a:avLst/>
              </a:prstGeom>
            </p:spPr>
            <p:txBody>
              <a:bodyPr wrap="none">
                <a:spAutoFit/>
              </a:bodyPr>
              <a:lstStyle/>
              <a:p>
                <a:pPr indent="266700">
                  <a:lnSpc>
                    <a:spcPts val="1575"/>
                  </a:lnSpc>
                  <a:spcAft>
                    <a:spcPts val="0"/>
                  </a:spcAft>
                </a:pPr>
                <a14:m>
                  <m:oMath xmlns:m="http://schemas.openxmlformats.org/officeDocument/2006/math">
                    <m:d>
                      <m:dPr>
                        <m:begChr m:val="["/>
                        <m:endChr m:val="]"/>
                        <m:ctrlPr>
                          <a:rPr lang="zh-CN" altLang="zh-CN" sz="21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1"/>
                                  <m:mcJc m:val="center"/>
                                </m:mcPr>
                              </m:mc>
                            </m:mcs>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𝑥</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𝑖</m:t>
                                  </m:r>
                                  <m:r>
                                    <m:rPr>
                                      <m:nor/>
                                    </m:rP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m:t>
                                  </m:r>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1</m:t>
                                  </m:r>
                                </m:sub>
                              </m:sSub>
                            </m:e>
                          </m:mr>
                          <m:mr>
                            <m:e>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𝑦</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𝑖</m:t>
                                  </m:r>
                                  <m:r>
                                    <m:rPr>
                                      <m:nor/>
                                    </m:rP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m:t>
                                  </m:r>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1</m:t>
                                  </m:r>
                                </m:sub>
                              </m:sSub>
                            </m:e>
                          </m:mr>
                          <m:mr>
                            <m:e>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𝑧</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𝑖</m:t>
                                  </m:r>
                                  <m:r>
                                    <m:rPr>
                                      <m:nor/>
                                    </m:rP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m:t>
                                  </m:r>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1</m:t>
                                  </m:r>
                                </m:sub>
                              </m:sSub>
                            </m:e>
                          </m:mr>
                          <m:mr>
                            <m:e>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1</m:t>
                              </m:r>
                            </m:e>
                          </m:mr>
                        </m:m>
                      </m:e>
                    </m:d>
                  </m:oMath>
                </a14:m>
                <a:r>
                  <a:rPr lang="en-US" altLang="zh-CN" sz="2100" i="1" dirty="0">
                    <a:solidFill>
                      <a:srgbClr val="000000"/>
                    </a:solidFill>
                    <a:effectLst/>
                    <a:latin typeface="NEU-BZ-S92"/>
                    <a:ea typeface="方正书宋_GBK"/>
                    <a:cs typeface="Times New Roman" panose="02020603050405020304" pitchFamily="18" charset="0"/>
                  </a:rPr>
                  <a:t>=</a:t>
                </a:r>
                <a:r>
                  <a:rPr lang="en-US" altLang="zh-CN" sz="2100" dirty="0">
                    <a:solidFill>
                      <a:srgbClr val="000000"/>
                    </a:solidFill>
                    <a:effectLst/>
                    <a:latin typeface="方正书宋_GBK"/>
                    <a:ea typeface="方正书宋_GBK"/>
                    <a:cs typeface="Times New Roman" panose="02020603050405020304" pitchFamily="18" charset="0"/>
                  </a:rPr>
                  <a:t>[</a:t>
                </a:r>
                <a:r>
                  <a:rPr lang="en-US" altLang="zh-CN" sz="2100" i="1" dirty="0">
                    <a:solidFill>
                      <a:srgbClr val="000000"/>
                    </a:solidFill>
                    <a:effectLst/>
                    <a:latin typeface="NEU-BZ-S92"/>
                    <a:ea typeface="方正书宋_GBK"/>
                    <a:cs typeface="Times New Roman" panose="02020603050405020304" pitchFamily="18" charset="0"/>
                  </a:rPr>
                  <a:t>M</a:t>
                </a:r>
                <a:r>
                  <a:rPr lang="en-US" altLang="zh-CN" sz="2100" i="1" baseline="-25000" dirty="0">
                    <a:solidFill>
                      <a:srgbClr val="000000"/>
                    </a:solidFill>
                    <a:effectLst/>
                    <a:latin typeface="NEU-BZ-S92"/>
                    <a:ea typeface="方正书宋_GBK"/>
                    <a:cs typeface="Times New Roman" panose="02020603050405020304" pitchFamily="18" charset="0"/>
                  </a:rPr>
                  <a:t>i-</a:t>
                </a:r>
                <a:r>
                  <a:rPr lang="en-US" altLang="zh-CN" sz="2100" baseline="-25000" dirty="0">
                    <a:solidFill>
                      <a:srgbClr val="000000"/>
                    </a:solidFill>
                    <a:effectLst/>
                    <a:latin typeface="NEU-BZ-S92"/>
                    <a:ea typeface="方正书宋_GBK"/>
                    <a:cs typeface="Times New Roman" panose="02020603050405020304" pitchFamily="18" charset="0"/>
                  </a:rPr>
                  <a:t>1</a:t>
                </a:r>
                <a:r>
                  <a:rPr lang="en-US" altLang="zh-CN" sz="2100" baseline="-25000" dirty="0">
                    <a:solidFill>
                      <a:srgbClr val="000000"/>
                    </a:solidFill>
                    <a:effectLst/>
                    <a:latin typeface="方正书宋_GBK"/>
                    <a:ea typeface="方正书宋_GBK"/>
                    <a:cs typeface="Times New Roman" panose="02020603050405020304" pitchFamily="18" charset="0"/>
                  </a:rPr>
                  <a:t>,</a:t>
                </a:r>
                <a:r>
                  <a:rPr lang="en-US" altLang="zh-CN" sz="2100" i="1" baseline="-25000" dirty="0">
                    <a:solidFill>
                      <a:srgbClr val="000000"/>
                    </a:solidFill>
                    <a:effectLst/>
                    <a:latin typeface="NEU-BZ-S92"/>
                    <a:ea typeface="方正书宋_GBK"/>
                    <a:cs typeface="Times New Roman" panose="02020603050405020304" pitchFamily="18" charset="0"/>
                  </a:rPr>
                  <a:t>i</a:t>
                </a:r>
                <a:r>
                  <a:rPr lang="en-US" altLang="zh-CN" sz="2100" dirty="0">
                    <a:solidFill>
                      <a:srgbClr val="000000"/>
                    </a:solidFill>
                    <a:effectLst/>
                    <a:latin typeface="方正书宋_GBK"/>
                    <a:ea typeface="方正书宋_GBK"/>
                    <a:cs typeface="Times New Roman" panose="02020603050405020304" pitchFamily="18" charset="0"/>
                  </a:rPr>
                  <a:t>]</a:t>
                </a:r>
                <a14:m>
                  <m:oMath xmlns:m="http://schemas.openxmlformats.org/officeDocument/2006/math">
                    <m:d>
                      <m:dPr>
                        <m:begChr m:val="["/>
                        <m:endChr m:val="]"/>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1"/>
                                  <m:mcJc m:val="center"/>
                                </m:mcPr>
                              </m:mc>
                            </m:mcs>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𝑥</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𝑖</m:t>
                                  </m:r>
                                </m:sub>
                              </m:sSub>
                            </m:e>
                          </m:mr>
                          <m:mr>
                            <m:e>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𝑦</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𝑖</m:t>
                                  </m:r>
                                </m:sub>
                              </m:sSub>
                            </m:e>
                          </m:mr>
                          <m:mr>
                            <m:e>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𝑧</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𝑖</m:t>
                                  </m:r>
                                </m:sub>
                              </m:sSub>
                            </m:e>
                          </m:mr>
                          <m:mr>
                            <m:e>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1</m:t>
                              </m:r>
                            </m:e>
                          </m:mr>
                        </m:m>
                      </m:e>
                    </m:d>
                  </m:oMath>
                </a14:m>
                <a:r>
                  <a:rPr lang="en-US" altLang="zh-CN" sz="2100" dirty="0">
                    <a:solidFill>
                      <a:srgbClr val="000000"/>
                    </a:solidFill>
                    <a:effectLst/>
                    <a:latin typeface="方正书宋_GBK"/>
                    <a:ea typeface="方正书宋_GBK"/>
                    <a:cs typeface="Times New Roman" panose="02020603050405020304" pitchFamily="18" charset="0"/>
                  </a:rPr>
                  <a:t>(</a:t>
                </a:r>
                <a:r>
                  <a:rPr lang="en-US" altLang="zh-CN" sz="2100" dirty="0">
                    <a:solidFill>
                      <a:srgbClr val="000000"/>
                    </a:solidFill>
                    <a:effectLst/>
                    <a:latin typeface="NEU-BZ-S92"/>
                    <a:ea typeface="方正书宋_GBK"/>
                    <a:cs typeface="Times New Roman" panose="02020603050405020304" pitchFamily="18" charset="0"/>
                  </a:rPr>
                  <a:t>7</a:t>
                </a:r>
                <a:r>
                  <a:rPr lang="en-US" altLang="zh-CN" sz="2100" i="1" dirty="0">
                    <a:solidFill>
                      <a:srgbClr val="000000"/>
                    </a:solidFill>
                    <a:effectLst/>
                    <a:latin typeface="NEU-BZ-S92"/>
                    <a:ea typeface="方正书宋_GBK"/>
                    <a:cs typeface="Times New Roman" panose="02020603050405020304" pitchFamily="18" charset="0"/>
                  </a:rPr>
                  <a:t>-</a:t>
                </a:r>
                <a:r>
                  <a:rPr lang="en-US" altLang="zh-CN" sz="2100" dirty="0">
                    <a:solidFill>
                      <a:srgbClr val="000000"/>
                    </a:solidFill>
                    <a:effectLst/>
                    <a:latin typeface="NEU-BZ-S92"/>
                    <a:ea typeface="方正书宋_GBK"/>
                    <a:cs typeface="Times New Roman" panose="02020603050405020304" pitchFamily="18" charset="0"/>
                  </a:rPr>
                  <a:t>8</a:t>
                </a:r>
                <a:r>
                  <a:rPr lang="en-US" altLang="zh-CN" sz="2100" dirty="0">
                    <a:solidFill>
                      <a:srgbClr val="000000"/>
                    </a:solidFill>
                    <a:effectLst/>
                    <a:latin typeface="方正书宋_GBK"/>
                    <a:ea typeface="方正书宋_GBK"/>
                    <a:cs typeface="Times New Roman" panose="02020603050405020304" pitchFamily="18" charset="0"/>
                  </a:rPr>
                  <a:t>)</a:t>
                </a:r>
                <a:endParaRPr lang="zh-CN" altLang="zh-CN" sz="2100" dirty="0">
                  <a:solidFill>
                    <a:srgbClr val="000000"/>
                  </a:solidFill>
                  <a:effectLst/>
                  <a:latin typeface="NEU-BZ-S92"/>
                  <a:ea typeface="方正书宋_GBK"/>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2716979" y="5458443"/>
                <a:ext cx="3336426" cy="543867"/>
              </a:xfrm>
              <a:prstGeom prst="rect">
                <a:avLst/>
              </a:prstGeom>
              <a:blipFill>
                <a:blip r:embed="rId4"/>
                <a:stretch>
                  <a:fillRect t="-118889"/>
                </a:stretch>
              </a:blipFill>
            </p:spPr>
            <p:txBody>
              <a:bodyPr/>
              <a:lstStyle/>
              <a:p>
                <a:r>
                  <a:rPr lang="zh-CN" altLang="en-US">
                    <a:noFill/>
                  </a:rPr>
                  <a:t> </a:t>
                </a:r>
              </a:p>
            </p:txBody>
          </p:sp>
        </mc:Fallback>
      </mc:AlternateContent>
      <p:sp>
        <p:nvSpPr>
          <p:cNvPr id="12" name="矩形: 圆角 11">
            <a:extLst>
              <a:ext uri="{FF2B5EF4-FFF2-40B4-BE49-F238E27FC236}">
                <a16:creationId xmlns:a16="http://schemas.microsoft.com/office/drawing/2014/main" id="{70DF4256-1DAF-4F17-BE23-54894A3B5B51}"/>
              </a:ext>
            </a:extLst>
          </p:cNvPr>
          <p:cNvSpPr/>
          <p:nvPr/>
        </p:nvSpPr>
        <p:spPr>
          <a:xfrm>
            <a:off x="2644972" y="4594347"/>
            <a:ext cx="3312368" cy="1573304"/>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Tree>
    <p:extLst>
      <p:ext uri="{BB962C8B-B14F-4D97-AF65-F5344CB8AC3E}">
        <p14:creationId xmlns:p14="http://schemas.microsoft.com/office/powerpoint/2010/main" val="93793200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 219"/>
          <p:cNvSpPr/>
          <p:nvPr/>
        </p:nvSpPr>
        <p:spPr>
          <a:xfrm>
            <a:off x="951682" y="869927"/>
            <a:ext cx="4973637"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8" name="TextBox 17"/>
          <p:cNvSpPr txBox="1"/>
          <p:nvPr/>
        </p:nvSpPr>
        <p:spPr>
          <a:xfrm>
            <a:off x="1426840" y="2326806"/>
            <a:ext cx="9995693" cy="3490610"/>
          </a:xfrm>
          <a:prstGeom prst="rect">
            <a:avLst/>
          </a:prstGeom>
          <a:noFill/>
        </p:spPr>
        <p:txBody>
          <a:bodyPr wrap="square" lIns="96433" tIns="48216" rIns="96433" bIns="48216" rtlCol="0">
            <a:spAutoFit/>
          </a:bodyPr>
          <a:lstStyle/>
          <a:p>
            <a:pPr indent="531719">
              <a:lnSpc>
                <a:spcPct val="150000"/>
              </a:lnSpc>
            </a:pP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机器人学</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是近</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40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年才发展起来的一门交叉性学科</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它涉及到机械工程、电子学、控制理论、传感器技术、计算机科学、仿生学、人工智能等学科领域。工业机器人本身是一种典型的</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机电一体化系统</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。各种生产过程的机械化和自动化是现代生产技术发展的总趋势</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随着技术的进步和经济的发展</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为适应产品的多品种、小批量生产</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作为现代最新水平的</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FMS(</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柔性制造系统</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FA(</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工厂自动化</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技术的重要组成部分的工业机器人技术得到了迅速发展</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并在世界范围内很快地形成了机器人产业。尽管如此</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各国对工业机器人的定义却各有差异。</a:t>
            </a:r>
          </a:p>
        </p:txBody>
      </p:sp>
      <p:sp>
        <p:nvSpPr>
          <p:cNvPr id="19" name="TextBox 18"/>
          <p:cNvSpPr txBox="1"/>
          <p:nvPr/>
        </p:nvSpPr>
        <p:spPr>
          <a:xfrm>
            <a:off x="1115524" y="895397"/>
            <a:ext cx="4521763" cy="485525"/>
          </a:xfrm>
          <a:prstGeom prst="rect">
            <a:avLst/>
          </a:prstGeom>
          <a:noFill/>
        </p:spPr>
        <p:txBody>
          <a:bodyPr wrap="square" lIns="96433" tIns="48216" rIns="96433" bIns="48216" rtlCol="0">
            <a:spAutoFit/>
          </a:bodyPr>
          <a:lstStyle/>
          <a:p>
            <a:r>
              <a:rPr lang="zh-CN" altLang="en-US" sz="2500" b="1" dirty="0">
                <a:latin typeface="Times New Roman" panose="02020603050405020304" pitchFamily="18" charset="0"/>
                <a:ea typeface="微软雅黑" panose="020B0503020204020204" pitchFamily="34" charset="-122"/>
              </a:rPr>
              <a:t>一、工业机器人的定义与发展</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概述</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Tree>
    <p:extLst>
      <p:ext uri="{BB962C8B-B14F-4D97-AF65-F5344CB8AC3E}">
        <p14:creationId xmlns:p14="http://schemas.microsoft.com/office/powerpoint/2010/main" val="286197286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572819" y="1686300"/>
            <a:ext cx="9703735" cy="1009547"/>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式中</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i-1</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是由</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err="1">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100" baseline="-25000" dirty="0" err="1">
                <a:latin typeface="Times New Roman" panose="02020603050405020304" pitchFamily="18" charset="0"/>
                <a:ea typeface="微软雅黑" panose="020B0503020204020204" pitchFamily="34" charset="-122"/>
                <a:cs typeface="Times New Roman" panose="02020603050405020304" pitchFamily="18" charset="0"/>
              </a:rPr>
              <a:t>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α</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100" dirty="0" err="1">
                <a:latin typeface="Times New Roman" panose="02020603050405020304" pitchFamily="18" charset="0"/>
                <a:ea typeface="微软雅黑" panose="020B0503020204020204" pitchFamily="34" charset="-122"/>
                <a:cs typeface="Times New Roman" panose="02020603050405020304" pitchFamily="18" charset="0"/>
              </a:rPr>
              <a:t>θ</a:t>
            </a:r>
            <a:r>
              <a:rPr lang="en-US" altLang="zh-CN" sz="2100" baseline="-25000" dirty="0" err="1">
                <a:latin typeface="Times New Roman" panose="02020603050405020304" pitchFamily="18" charset="0"/>
                <a:ea typeface="微软雅黑" panose="020B0503020204020204" pitchFamily="34" charset="-122"/>
                <a:cs typeface="Times New Roman" panose="02020603050405020304" pitchFamily="18" charset="0"/>
              </a:rPr>
              <a:t>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四个参数所确定的相邻坐标系的齐次坐标变换矩阵</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工业机器人运动学与力学分析</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mc:AlternateContent xmlns:mc="http://schemas.openxmlformats.org/markup-compatibility/2006" xmlns:a14="http://schemas.microsoft.com/office/drawing/2010/main">
        <mc:Choice Requires="a14">
          <p:sp>
            <p:nvSpPr>
              <p:cNvPr id="2" name="矩形 1"/>
              <p:cNvSpPr/>
              <p:nvPr/>
            </p:nvSpPr>
            <p:spPr>
              <a:xfrm>
                <a:off x="1676847" y="3766701"/>
                <a:ext cx="5994270" cy="549959"/>
              </a:xfrm>
              <a:prstGeom prst="rect">
                <a:avLst/>
              </a:prstGeom>
            </p:spPr>
            <p:txBody>
              <a:bodyPr wrap="none">
                <a:spAutoFit/>
              </a:bodyPr>
              <a:lstStyle/>
              <a:p>
                <a:pPr indent="266700">
                  <a:lnSpc>
                    <a:spcPts val="1575"/>
                  </a:lnSpc>
                  <a:spcAft>
                    <a:spcPts val="0"/>
                  </a:spcAft>
                </a:pPr>
                <a:r>
                  <a:rPr lang="en-US" altLang="zh-CN" sz="2100" dirty="0">
                    <a:solidFill>
                      <a:srgbClr val="000000"/>
                    </a:solidFill>
                    <a:latin typeface="方正书宋_GBK"/>
                    <a:ea typeface="方正书宋_GBK"/>
                    <a:cs typeface="Times New Roman" panose="02020603050405020304" pitchFamily="18" charset="0"/>
                  </a:rPr>
                  <a:t>[</a:t>
                </a:r>
                <a:r>
                  <a:rPr lang="en-US" altLang="zh-CN" sz="2100" i="1" dirty="0">
                    <a:solidFill>
                      <a:srgbClr val="000000"/>
                    </a:solidFill>
                    <a:effectLst/>
                    <a:latin typeface="NEU-BZ-S92"/>
                    <a:ea typeface="方正书宋_GBK"/>
                    <a:cs typeface="Times New Roman" panose="02020603050405020304" pitchFamily="18" charset="0"/>
                  </a:rPr>
                  <a:t>M</a:t>
                </a:r>
                <a:r>
                  <a:rPr lang="en-US" altLang="zh-CN" sz="2100" i="1" baseline="-25000" dirty="0">
                    <a:solidFill>
                      <a:srgbClr val="000000"/>
                    </a:solidFill>
                    <a:effectLst/>
                    <a:latin typeface="NEU-BZ-S92"/>
                    <a:ea typeface="方正书宋_GBK"/>
                    <a:cs typeface="Times New Roman" panose="02020603050405020304" pitchFamily="18" charset="0"/>
                  </a:rPr>
                  <a:t>i-</a:t>
                </a:r>
                <a:r>
                  <a:rPr lang="en-US" altLang="zh-CN" sz="2100" baseline="-25000" dirty="0">
                    <a:solidFill>
                      <a:srgbClr val="000000"/>
                    </a:solidFill>
                    <a:effectLst/>
                    <a:latin typeface="NEU-BZ-S92"/>
                    <a:ea typeface="方正书宋_GBK"/>
                    <a:cs typeface="Times New Roman" panose="02020603050405020304" pitchFamily="18" charset="0"/>
                  </a:rPr>
                  <a:t>1</a:t>
                </a:r>
                <a:r>
                  <a:rPr lang="en-US" altLang="zh-CN" sz="2100" baseline="-25000" dirty="0">
                    <a:solidFill>
                      <a:srgbClr val="000000"/>
                    </a:solidFill>
                    <a:effectLst/>
                    <a:latin typeface="方正书宋_GBK"/>
                    <a:ea typeface="方正书宋_GBK"/>
                    <a:cs typeface="Times New Roman" panose="02020603050405020304" pitchFamily="18" charset="0"/>
                  </a:rPr>
                  <a:t>,</a:t>
                </a:r>
                <a:r>
                  <a:rPr lang="en-US" altLang="zh-CN" sz="2100" i="1" baseline="-25000" dirty="0">
                    <a:solidFill>
                      <a:srgbClr val="000000"/>
                    </a:solidFill>
                    <a:effectLst/>
                    <a:latin typeface="NEU-BZ-S92"/>
                    <a:ea typeface="方正书宋_GBK"/>
                    <a:cs typeface="Times New Roman" panose="02020603050405020304" pitchFamily="18" charset="0"/>
                  </a:rPr>
                  <a:t>i</a:t>
                </a:r>
                <a:r>
                  <a:rPr lang="en-US" altLang="zh-CN" sz="2100" dirty="0">
                    <a:solidFill>
                      <a:srgbClr val="000000"/>
                    </a:solidFill>
                    <a:effectLst/>
                    <a:latin typeface="方正书宋_GBK"/>
                    <a:ea typeface="方正书宋_GBK"/>
                    <a:cs typeface="Times New Roman" panose="02020603050405020304" pitchFamily="18" charset="0"/>
                  </a:rPr>
                  <a:t>]</a:t>
                </a:r>
                <a:r>
                  <a:rPr lang="en-US" altLang="zh-CN" sz="2100" i="1" dirty="0">
                    <a:solidFill>
                      <a:srgbClr val="000000"/>
                    </a:solidFill>
                    <a:effectLst/>
                    <a:latin typeface="NEU-BZ-S92"/>
                    <a:ea typeface="方正书宋_GBK"/>
                    <a:cs typeface="Times New Roman" panose="02020603050405020304" pitchFamily="18" charset="0"/>
                  </a:rPr>
                  <a:t>=</a:t>
                </a:r>
                <a14:m>
                  <m:oMath xmlns:m="http://schemas.openxmlformats.org/officeDocument/2006/math">
                    <m:d>
                      <m:dPr>
                        <m:begChr m:val="["/>
                        <m:endChr m:val="]"/>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4"/>
                                  <m:mcJc m:val="center"/>
                                </m:mcPr>
                              </m:mc>
                            </m:mcs>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𝑐</m:t>
                              </m:r>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𝜃</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𝑖</m:t>
                                  </m:r>
                                </m:sub>
                              </m:sSub>
                            </m:e>
                            <m:e>
                              <m:r>
                                <m:rPr>
                                  <m:nor/>
                                </m:rP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m:t>
                              </m:r>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𝑠</m:t>
                              </m:r>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𝜃</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𝑖</m:t>
                                  </m:r>
                                </m:sub>
                              </m:s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𝑐</m:t>
                              </m:r>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𝛼</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𝑖</m:t>
                                  </m:r>
                                </m:sub>
                              </m:sSub>
                            </m:e>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𝑠</m:t>
                              </m:r>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𝜃</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𝑖</m:t>
                                  </m:r>
                                </m:sub>
                              </m:s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𝑠</m:t>
                              </m:r>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𝛼</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𝑖</m:t>
                                  </m:r>
                                </m:sub>
                              </m:sSub>
                            </m:e>
                            <m:e>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h</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𝑖</m:t>
                                  </m:r>
                                </m:sub>
                              </m:s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𝑐</m:t>
                              </m:r>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𝜃</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𝑖</m:t>
                                  </m:r>
                                </m:sub>
                              </m:sSub>
                            </m:e>
                          </m:mr>
                          <m:m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𝑠</m:t>
                              </m:r>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𝜃</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𝑖</m:t>
                                  </m:r>
                                </m:sub>
                              </m:sSub>
                            </m:e>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𝑐</m:t>
                              </m:r>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𝜃</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𝑖</m:t>
                                  </m:r>
                                </m:sub>
                              </m:s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𝑐</m:t>
                              </m:r>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𝛼</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𝑖</m:t>
                                  </m:r>
                                </m:sub>
                              </m:sSub>
                            </m:e>
                            <m:e>
                              <m:r>
                                <m:rPr>
                                  <m:nor/>
                                </m:rP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m:t>
                              </m:r>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𝑐</m:t>
                              </m:r>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𝜃</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𝑖</m:t>
                                  </m:r>
                                </m:sub>
                              </m:s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𝑠</m:t>
                              </m:r>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𝛼</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𝑖</m:t>
                                  </m:r>
                                </m:sub>
                              </m:sSub>
                            </m:e>
                            <m:e>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h</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𝑖</m:t>
                                  </m:r>
                                </m:sub>
                              </m:s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𝑠</m:t>
                              </m:r>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𝜃</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𝑖</m:t>
                                  </m:r>
                                </m:sub>
                              </m:sSub>
                            </m:e>
                          </m:mr>
                          <m:mr>
                            <m:e>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0</m:t>
                              </m:r>
                            </m:e>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𝑠</m:t>
                              </m:r>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𝛼</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𝑖</m:t>
                                  </m:r>
                                </m:sub>
                              </m:sSub>
                            </m:e>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𝑐</m:t>
                              </m:r>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𝛼</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𝑖</m:t>
                                  </m:r>
                                </m:sub>
                              </m:sSub>
                            </m:e>
                            <m:e>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𝑑</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𝑖</m:t>
                                  </m:r>
                                </m:sub>
                              </m:sSub>
                            </m:e>
                          </m:mr>
                          <m:mr>
                            <m:e>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0</m:t>
                              </m:r>
                            </m:e>
                            <m:e>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0</m:t>
                              </m:r>
                            </m:e>
                            <m:e>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0</m:t>
                              </m:r>
                            </m:e>
                            <m:e>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1</m:t>
                              </m:r>
                            </m:e>
                          </m:mr>
                        </m:m>
                      </m:e>
                    </m:d>
                  </m:oMath>
                </a14:m>
                <a:r>
                  <a:rPr lang="en-US" altLang="zh-CN" sz="2100" dirty="0">
                    <a:solidFill>
                      <a:srgbClr val="000000"/>
                    </a:solidFill>
                    <a:effectLst/>
                    <a:latin typeface="方正书宋_GBK"/>
                    <a:ea typeface="方正书宋_GBK"/>
                    <a:cs typeface="Times New Roman" panose="02020603050405020304" pitchFamily="18" charset="0"/>
                  </a:rPr>
                  <a:t>(</a:t>
                </a:r>
                <a:r>
                  <a:rPr lang="en-US" altLang="zh-CN" sz="2100" dirty="0">
                    <a:solidFill>
                      <a:srgbClr val="000000"/>
                    </a:solidFill>
                    <a:effectLst/>
                    <a:latin typeface="NEU-BZ-S92"/>
                    <a:ea typeface="方正书宋_GBK"/>
                    <a:cs typeface="Times New Roman" panose="02020603050405020304" pitchFamily="18" charset="0"/>
                  </a:rPr>
                  <a:t>7</a:t>
                </a:r>
                <a:r>
                  <a:rPr lang="en-US" altLang="zh-CN" sz="2100" i="1" dirty="0">
                    <a:solidFill>
                      <a:srgbClr val="000000"/>
                    </a:solidFill>
                    <a:effectLst/>
                    <a:latin typeface="NEU-BZ-S92"/>
                    <a:ea typeface="方正书宋_GBK"/>
                    <a:cs typeface="Times New Roman" panose="02020603050405020304" pitchFamily="18" charset="0"/>
                  </a:rPr>
                  <a:t>-</a:t>
                </a:r>
                <a:r>
                  <a:rPr lang="en-US" altLang="zh-CN" sz="2100" dirty="0">
                    <a:solidFill>
                      <a:srgbClr val="000000"/>
                    </a:solidFill>
                    <a:effectLst/>
                    <a:latin typeface="NEU-BZ-S92"/>
                    <a:ea typeface="方正书宋_GBK"/>
                    <a:cs typeface="Times New Roman" panose="02020603050405020304" pitchFamily="18" charset="0"/>
                  </a:rPr>
                  <a:t>9</a:t>
                </a:r>
                <a:r>
                  <a:rPr lang="en-US" altLang="zh-CN" sz="2100" dirty="0">
                    <a:solidFill>
                      <a:srgbClr val="000000"/>
                    </a:solidFill>
                    <a:effectLst/>
                    <a:latin typeface="方正书宋_GBK"/>
                    <a:ea typeface="方正书宋_GBK"/>
                    <a:cs typeface="Times New Roman" panose="02020603050405020304" pitchFamily="18" charset="0"/>
                  </a:rPr>
                  <a:t>)</a:t>
                </a:r>
                <a:endParaRPr lang="zh-CN" altLang="zh-CN" sz="2100" dirty="0">
                  <a:solidFill>
                    <a:srgbClr val="000000"/>
                  </a:solidFill>
                  <a:effectLst/>
                  <a:latin typeface="NEU-BZ-S92"/>
                  <a:ea typeface="方正书宋_GBK"/>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1676847" y="3766701"/>
                <a:ext cx="5994270" cy="549959"/>
              </a:xfrm>
              <a:prstGeom prst="rect">
                <a:avLst/>
              </a:prstGeom>
              <a:blipFill>
                <a:blip r:embed="rId4"/>
                <a:stretch>
                  <a:fillRect t="-122222" r="-610"/>
                </a:stretch>
              </a:blipFill>
            </p:spPr>
            <p:txBody>
              <a:bodyPr/>
              <a:lstStyle/>
              <a:p>
                <a:r>
                  <a:rPr lang="zh-CN" altLang="en-US">
                    <a:noFill/>
                  </a:rPr>
                  <a:t> </a:t>
                </a:r>
              </a:p>
            </p:txBody>
          </p:sp>
        </mc:Fallback>
      </mc:AlternateContent>
      <p:sp>
        <p:nvSpPr>
          <p:cNvPr id="13" name="TextBox 17"/>
          <p:cNvSpPr txBox="1"/>
          <p:nvPr/>
        </p:nvSpPr>
        <p:spPr>
          <a:xfrm>
            <a:off x="1547722" y="4686753"/>
            <a:ext cx="9703735" cy="52479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其中</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,s</a:t>
            </a:r>
            <a:r>
              <a:rPr lang="el-GR" altLang="zh-CN" sz="2100" dirty="0">
                <a:latin typeface="Times New Roman" panose="02020603050405020304" pitchFamily="18" charset="0"/>
                <a:ea typeface="微软雅黑" panose="020B0503020204020204" pitchFamily="34" charset="-122"/>
                <a:cs typeface="Times New Roman" panose="02020603050405020304" pitchFamily="18" charset="0"/>
              </a:rPr>
              <a:t>θ</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=sin</a:t>
            </a:r>
            <a:r>
              <a:rPr lang="el-GR" altLang="zh-CN" sz="2100" dirty="0">
                <a:latin typeface="Times New Roman" panose="02020603050405020304" pitchFamily="18" charset="0"/>
                <a:ea typeface="微软雅黑" panose="020B0503020204020204" pitchFamily="34" charset="-122"/>
                <a:cs typeface="Times New Roman" panose="02020603050405020304" pitchFamily="18" charset="0"/>
              </a:rPr>
              <a:t>θ</a:t>
            </a:r>
            <a:r>
              <a:rPr lang="en-US" altLang="zh-CN" sz="2100" baseline="-25000"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dirty="0" err="1">
                <a:latin typeface="Times New Roman" panose="02020603050405020304" pitchFamily="18" charset="0"/>
                <a:ea typeface="微软雅黑" panose="020B0503020204020204" pitchFamily="34" charset="-122"/>
                <a:cs typeface="Times New Roman" panose="02020603050405020304" pitchFamily="18" charset="0"/>
              </a:rPr>
              <a:t>;s</a:t>
            </a:r>
            <a:r>
              <a:rPr lang="el-GR" altLang="zh-CN" sz="2100" dirty="0">
                <a:latin typeface="Times New Roman" panose="02020603050405020304" pitchFamily="18" charset="0"/>
                <a:ea typeface="微软雅黑" panose="020B0503020204020204" pitchFamily="34" charset="-122"/>
                <a:cs typeface="Times New Roman" panose="02020603050405020304" pitchFamily="18" charset="0"/>
              </a:rPr>
              <a:t>α</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=sin</a:t>
            </a:r>
            <a:r>
              <a:rPr lang="el-GR" altLang="zh-CN" sz="2100" dirty="0">
                <a:latin typeface="Times New Roman" panose="02020603050405020304" pitchFamily="18" charset="0"/>
                <a:ea typeface="微软雅黑" panose="020B0503020204020204" pitchFamily="34" charset="-122"/>
                <a:cs typeface="Times New Roman" panose="02020603050405020304" pitchFamily="18" charset="0"/>
              </a:rPr>
              <a:t>α</a:t>
            </a:r>
            <a:r>
              <a:rPr lang="en-US" altLang="zh-CN" sz="2100" baseline="-25000"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dirty="0" err="1">
                <a:latin typeface="Times New Roman" panose="02020603050405020304" pitchFamily="18" charset="0"/>
                <a:ea typeface="微软雅黑" panose="020B0503020204020204" pitchFamily="34" charset="-122"/>
                <a:cs typeface="Times New Roman" panose="02020603050405020304" pitchFamily="18" charset="0"/>
              </a:rPr>
              <a:t>;c</a:t>
            </a:r>
            <a:r>
              <a:rPr lang="el-GR" altLang="zh-CN" sz="2100" dirty="0">
                <a:latin typeface="Times New Roman" panose="02020603050405020304" pitchFamily="18" charset="0"/>
                <a:ea typeface="微软雅黑" panose="020B0503020204020204" pitchFamily="34" charset="-122"/>
                <a:cs typeface="Times New Roman" panose="02020603050405020304" pitchFamily="18" charset="0"/>
              </a:rPr>
              <a:t>θ</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=cos</a:t>
            </a:r>
            <a:r>
              <a:rPr lang="el-GR" altLang="zh-CN" sz="2100" dirty="0">
                <a:latin typeface="Times New Roman" panose="02020603050405020304" pitchFamily="18" charset="0"/>
                <a:ea typeface="微软雅黑" panose="020B0503020204020204" pitchFamily="34" charset="-122"/>
                <a:cs typeface="Times New Roman" panose="02020603050405020304" pitchFamily="18" charset="0"/>
              </a:rPr>
              <a:t>θ</a:t>
            </a:r>
            <a:r>
              <a:rPr lang="en-US" altLang="zh-CN" sz="2100" baseline="-25000"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dirty="0" err="1">
                <a:latin typeface="Times New Roman" panose="02020603050405020304" pitchFamily="18" charset="0"/>
                <a:ea typeface="微软雅黑" panose="020B0503020204020204" pitchFamily="34" charset="-122"/>
                <a:cs typeface="Times New Roman" panose="02020603050405020304" pitchFamily="18" charset="0"/>
              </a:rPr>
              <a:t>;c</a:t>
            </a:r>
            <a:r>
              <a:rPr lang="el-GR" altLang="zh-CN" sz="2100" dirty="0">
                <a:latin typeface="Times New Roman" panose="02020603050405020304" pitchFamily="18" charset="0"/>
                <a:ea typeface="微软雅黑" panose="020B0503020204020204" pitchFamily="34" charset="-122"/>
                <a:cs typeface="Times New Roman" panose="02020603050405020304" pitchFamily="18" charset="0"/>
              </a:rPr>
              <a:t>α</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=cos</a:t>
            </a:r>
            <a:r>
              <a:rPr lang="el-GR" altLang="zh-CN" sz="2100" dirty="0">
                <a:latin typeface="Times New Roman" panose="02020603050405020304" pitchFamily="18" charset="0"/>
                <a:ea typeface="微软雅黑" panose="020B0503020204020204" pitchFamily="34" charset="-122"/>
                <a:cs typeface="Times New Roman" panose="02020603050405020304" pitchFamily="18" charset="0"/>
              </a:rPr>
              <a:t>α</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4" name="矩形: 圆角 13">
            <a:extLst>
              <a:ext uri="{FF2B5EF4-FFF2-40B4-BE49-F238E27FC236}">
                <a16:creationId xmlns:a16="http://schemas.microsoft.com/office/drawing/2014/main" id="{40DCEB76-56EA-4C7C-A987-37CF174FA30B}"/>
              </a:ext>
            </a:extLst>
          </p:cNvPr>
          <p:cNvSpPr/>
          <p:nvPr/>
        </p:nvSpPr>
        <p:spPr>
          <a:xfrm>
            <a:off x="1892871" y="2822361"/>
            <a:ext cx="5616624" cy="1658059"/>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Tree>
    <p:extLst>
      <p:ext uri="{BB962C8B-B14F-4D97-AF65-F5344CB8AC3E}">
        <p14:creationId xmlns:p14="http://schemas.microsoft.com/office/powerpoint/2010/main" val="103094476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572820" y="2327335"/>
            <a:ext cx="3992460" cy="2521114"/>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(1) </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运动学方程的建立　工业机器人操作机的运动学方程</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是描述工业机器人操作机上每一活动杆件在空间相对绝对坐标系或相对机座坐标系的位姿方程。</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工业机器人运动学与力学分析</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4" name="TextBox 23"/>
          <p:cNvSpPr txBox="1"/>
          <p:nvPr/>
        </p:nvSpPr>
        <p:spPr>
          <a:xfrm>
            <a:off x="1433214" y="1603907"/>
            <a:ext cx="8985721" cy="601422"/>
          </a:xfrm>
          <a:prstGeom prst="rect">
            <a:avLst/>
          </a:prstGeom>
          <a:noFill/>
        </p:spPr>
        <p:txBody>
          <a:bodyPr wrap="square" lIns="96433" tIns="48216" rIns="96433" bIns="48216" rtlCol="0">
            <a:spAutoFit/>
          </a:bodyPr>
          <a:lstStyle/>
          <a:p>
            <a:pPr>
              <a:lnSpc>
                <a:spcPct val="150000"/>
              </a:lnSpc>
            </a:pPr>
            <a:r>
              <a:rPr lang="en-US" altLang="zh-CN" sz="2500" dirty="0">
                <a:latin typeface="Times New Roman" panose="02020603050405020304" pitchFamily="18" charset="0"/>
                <a:ea typeface="隶书" panose="02010509060101010101" pitchFamily="49" charset="-122"/>
              </a:rPr>
              <a:t>2.</a:t>
            </a:r>
            <a:r>
              <a:rPr lang="zh-CN" altLang="en-US" sz="2500" dirty="0">
                <a:latin typeface="Times New Roman" panose="02020603050405020304" pitchFamily="18" charset="0"/>
                <a:ea typeface="隶书" panose="02010509060101010101" pitchFamily="49" charset="-122"/>
              </a:rPr>
              <a:t>运动学方程的建立与求解</a:t>
            </a:r>
          </a:p>
        </p:txBody>
      </p:sp>
      <p:pic>
        <p:nvPicPr>
          <p:cNvPr id="19" name="7z19.jpg" descr="id:2147484529;FounderCES"/>
          <p:cNvPicPr/>
          <p:nvPr/>
        </p:nvPicPr>
        <p:blipFill>
          <a:blip r:embed="rId4">
            <a:clrChange>
              <a:clrFrom>
                <a:srgbClr val="FFFFFF"/>
              </a:clrFrom>
              <a:clrTo>
                <a:srgbClr val="FFFFFF">
                  <a:alpha val="0"/>
                </a:srgbClr>
              </a:clrTo>
            </a:clrChange>
          </a:blip>
          <a:stretch>
            <a:fillRect/>
          </a:stretch>
        </p:blipFill>
        <p:spPr>
          <a:xfrm>
            <a:off x="6847621" y="1599157"/>
            <a:ext cx="4535805" cy="3275330"/>
          </a:xfrm>
          <a:prstGeom prst="rect">
            <a:avLst/>
          </a:prstGeom>
        </p:spPr>
      </p:pic>
      <p:sp>
        <p:nvSpPr>
          <p:cNvPr id="22" name="TextBox 21"/>
          <p:cNvSpPr txBox="1"/>
          <p:nvPr/>
        </p:nvSpPr>
        <p:spPr>
          <a:xfrm>
            <a:off x="8229575" y="5767443"/>
            <a:ext cx="3665207" cy="389505"/>
          </a:xfrm>
          <a:prstGeom prst="rect">
            <a:avLst/>
          </a:prstGeom>
          <a:noFill/>
        </p:spPr>
        <p:txBody>
          <a:bodyPr wrap="square" lIns="96433" tIns="48216" rIns="96433" bIns="48216" rtlCol="0">
            <a:spAutoFit/>
          </a:bodyPr>
          <a:lstStyle/>
          <a:p>
            <a:pPr>
              <a:lnSpc>
                <a:spcPct val="150000"/>
              </a:lnSpc>
            </a:pPr>
            <a:r>
              <a:rPr lang="zh-CN" altLang="en-US" sz="1500" b="1">
                <a:latin typeface="+mn-ea"/>
              </a:rPr>
              <a:t>图</a:t>
            </a:r>
            <a:r>
              <a:rPr lang="en-US" altLang="zh-CN" sz="1500" b="1">
                <a:latin typeface="+mn-ea"/>
              </a:rPr>
              <a:t>7-19</a:t>
            </a:r>
            <a:r>
              <a:rPr lang="zh-CN" altLang="en-US" sz="1500" b="1">
                <a:latin typeface="+mn-ea"/>
              </a:rPr>
              <a:t>　手部的位置与姿态</a:t>
            </a:r>
            <a:endParaRPr lang="en-US" altLang="zh-CN" sz="1500" b="1" dirty="0">
              <a:latin typeface="+mn-ea"/>
            </a:endParaRPr>
          </a:p>
        </p:txBody>
      </p:sp>
      <p:sp>
        <p:nvSpPr>
          <p:cNvPr id="24" name="矩形: 对角圆角 23">
            <a:extLst>
              <a:ext uri="{FF2B5EF4-FFF2-40B4-BE49-F238E27FC236}">
                <a16:creationId xmlns:a16="http://schemas.microsoft.com/office/drawing/2014/main" id="{EB46BFA3-3BAF-4B3D-A756-5A1EC5CD9833}"/>
              </a:ext>
            </a:extLst>
          </p:cNvPr>
          <p:cNvSpPr/>
          <p:nvPr/>
        </p:nvSpPr>
        <p:spPr>
          <a:xfrm>
            <a:off x="952079" y="1482318"/>
            <a:ext cx="5045248" cy="3646175"/>
          </a:xfrm>
          <a:prstGeom prst="round2Diag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0992992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inVertical)">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532831" y="1384077"/>
            <a:ext cx="9703735" cy="3490610"/>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工作过程中</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工业机器人的位姿是变化的</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。其位置可用从机座坐标系</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的坐标原点出发</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指向机械接口坐标系</a:t>
            </a:r>
            <a:r>
              <a:rPr lang="en-US" altLang="zh-CN" sz="2100" dirty="0" err="1">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100" baseline="-25000" dirty="0" err="1">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100" dirty="0" err="1">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2100" baseline="-25000" dirty="0" err="1">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100" dirty="0" err="1">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2100" baseline="-25000" dirty="0" err="1">
                <a:latin typeface="Times New Roman" panose="02020603050405020304" pitchFamily="18" charset="0"/>
                <a:ea typeface="微软雅黑" panose="020B0503020204020204" pitchFamily="34" charset="-122"/>
                <a:cs typeface="Times New Roman" panose="02020603050405020304" pitchFamily="18" charset="0"/>
              </a:rPr>
              <a:t>m</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的坐标原点</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O</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m</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的矢量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P</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来表示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7-19</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所示。而手部相对于机座坐标系的姿态可用机械接口坐标系的三个坐标轴</a:t>
            </a:r>
            <a:r>
              <a:rPr lang="en-US" altLang="zh-CN" sz="2100" dirty="0" err="1">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100" baseline="-25000" dirty="0" err="1">
                <a:latin typeface="Times New Roman" panose="02020603050405020304" pitchFamily="18" charset="0"/>
                <a:ea typeface="微软雅黑" panose="020B0503020204020204" pitchFamily="34" charset="-122"/>
                <a:cs typeface="Times New Roman" panose="02020603050405020304" pitchFamily="18" charset="0"/>
              </a:rPr>
              <a:t>m</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err="1">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2100" baseline="-25000" dirty="0" err="1">
                <a:latin typeface="Times New Roman" panose="02020603050405020304" pitchFamily="18" charset="0"/>
                <a:ea typeface="微软雅黑" panose="020B0503020204020204" pitchFamily="34" charset="-122"/>
                <a:cs typeface="Times New Roman" panose="02020603050405020304" pitchFamily="18" charset="0"/>
              </a:rPr>
              <a:t>m</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err="1">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2100" baseline="-25000" dirty="0" err="1">
                <a:latin typeface="Times New Roman" panose="02020603050405020304" pitchFamily="18" charset="0"/>
                <a:ea typeface="微软雅黑" panose="020B0503020204020204" pitchFamily="34" charset="-122"/>
                <a:cs typeface="Times New Roman" panose="02020603050405020304" pitchFamily="18" charset="0"/>
              </a:rPr>
              <a:t>m</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来描述。若以</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O</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分别表示</a:t>
            </a:r>
            <a:r>
              <a:rPr lang="en-US" altLang="zh-CN" sz="2100" dirty="0" err="1">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100" baseline="-25000" dirty="0" err="1">
                <a:latin typeface="Times New Roman" panose="02020603050405020304" pitchFamily="18" charset="0"/>
                <a:ea typeface="微软雅黑" panose="020B0503020204020204" pitchFamily="34" charset="-122"/>
                <a:cs typeface="Times New Roman" panose="02020603050405020304" pitchFamily="18" charset="0"/>
              </a:rPr>
              <a:t>m</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err="1">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2100" baseline="-25000" dirty="0" err="1">
                <a:latin typeface="Times New Roman" panose="02020603050405020304" pitchFamily="18" charset="0"/>
                <a:ea typeface="微软雅黑" panose="020B0503020204020204" pitchFamily="34" charset="-122"/>
                <a:cs typeface="Times New Roman" panose="02020603050405020304" pitchFamily="18" charset="0"/>
              </a:rPr>
              <a:t>m</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err="1">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2100" baseline="-25000" dirty="0" err="1">
                <a:latin typeface="Times New Roman" panose="02020603050405020304" pitchFamily="18" charset="0"/>
                <a:ea typeface="微软雅黑" panose="020B0503020204020204" pitchFamily="34" charset="-122"/>
                <a:cs typeface="Times New Roman" panose="02020603050405020304" pitchFamily="18" charset="0"/>
              </a:rPr>
              <a:t>m</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三个坐标轴的单位矢量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且在机座坐标系中的方向余弦分别为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100" dirty="0" err="1">
                <a:latin typeface="Times New Roman" panose="02020603050405020304" pitchFamily="18" charset="0"/>
                <a:ea typeface="微软雅黑" panose="020B0503020204020204" pitchFamily="34" charset="-122"/>
                <a:cs typeface="Times New Roman" panose="02020603050405020304" pitchFamily="18" charset="0"/>
              </a:rPr>
              <a:t>nx</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err="1">
                <a:latin typeface="Times New Roman" panose="02020603050405020304" pitchFamily="18" charset="0"/>
                <a:ea typeface="微软雅黑" panose="020B0503020204020204" pitchFamily="34" charset="-122"/>
                <a:cs typeface="Times New Roman" panose="02020603050405020304" pitchFamily="18" charset="0"/>
              </a:rPr>
              <a:t>ny</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err="1">
                <a:latin typeface="Times New Roman" panose="02020603050405020304" pitchFamily="18" charset="0"/>
                <a:ea typeface="微软雅黑" panose="020B0503020204020204" pitchFamily="34" charset="-122"/>
                <a:cs typeface="Times New Roman" panose="02020603050405020304" pitchFamily="18" charset="0"/>
              </a:rPr>
              <a:t>nz</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baseline="30000" dirty="0">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,O=(o</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o</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o</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baseline="30000" dirty="0" err="1">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dirty="0" err="1">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baseline="30000" dirty="0">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则机械接口坐标系相对于机座坐标系的位姿可用矩阵</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描述        </a:t>
            </a:r>
            <a:r>
              <a:rPr lang="en-US" altLang="zh-CN" sz="2100" dirty="0"/>
              <a:t> </a:t>
            </a:r>
            <a:endParaRPr lang="zh-CN" altLang="zh-CN" sz="2100" dirty="0"/>
          </a:p>
          <a:p>
            <a:pPr indent="531719">
              <a:lnSpc>
                <a:spcPct val="150000"/>
              </a:lnSpc>
            </a:pPr>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工业机器人运动学与力学分析</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mc:AlternateContent xmlns:mc="http://schemas.openxmlformats.org/markup-compatibility/2006" xmlns:a14="http://schemas.microsoft.com/office/drawing/2010/main">
        <mc:Choice Requires="a14">
          <p:sp>
            <p:nvSpPr>
              <p:cNvPr id="2" name="矩形 1"/>
              <p:cNvSpPr/>
              <p:nvPr/>
            </p:nvSpPr>
            <p:spPr>
              <a:xfrm>
                <a:off x="1780875" y="5362965"/>
                <a:ext cx="4200702" cy="543867"/>
              </a:xfrm>
              <a:prstGeom prst="rect">
                <a:avLst/>
              </a:prstGeom>
            </p:spPr>
            <p:txBody>
              <a:bodyPr wrap="none">
                <a:spAutoFit/>
              </a:bodyPr>
              <a:lstStyle/>
              <a:p>
                <a:pPr indent="266700">
                  <a:lnSpc>
                    <a:spcPts val="1575"/>
                  </a:lnSpc>
                  <a:spcAft>
                    <a:spcPts val="0"/>
                  </a:spcAft>
                </a:pPr>
                <a:r>
                  <a:rPr lang="en-US" altLang="zh-CN" sz="2100" dirty="0">
                    <a:solidFill>
                      <a:srgbClr val="000000"/>
                    </a:solidFill>
                    <a:latin typeface="方正书宋_GBK"/>
                    <a:ea typeface="方正书宋_GBK"/>
                    <a:cs typeface="Times New Roman" panose="02020603050405020304" pitchFamily="18" charset="0"/>
                  </a:rPr>
                  <a:t>[</a:t>
                </a:r>
                <a:r>
                  <a:rPr lang="en-US" altLang="zh-CN" sz="2100" i="1" dirty="0">
                    <a:solidFill>
                      <a:srgbClr val="000000"/>
                    </a:solidFill>
                    <a:effectLst/>
                    <a:latin typeface="NEU-BZ-S92"/>
                    <a:ea typeface="方正书宋_GBK"/>
                    <a:cs typeface="Times New Roman" panose="02020603050405020304" pitchFamily="18" charset="0"/>
                  </a:rPr>
                  <a:t>M</a:t>
                </a:r>
                <a:r>
                  <a:rPr lang="en-US" altLang="zh-CN" sz="2100" i="1" baseline="-25000" dirty="0">
                    <a:solidFill>
                      <a:srgbClr val="000000"/>
                    </a:solidFill>
                    <a:effectLst/>
                    <a:latin typeface="NEU-BZ-S92"/>
                    <a:ea typeface="方正书宋_GBK"/>
                    <a:cs typeface="Times New Roman" panose="02020603050405020304" pitchFamily="18" charset="0"/>
                  </a:rPr>
                  <a:t>m</a:t>
                </a:r>
                <a:r>
                  <a:rPr lang="en-US" altLang="zh-CN" sz="2100" dirty="0">
                    <a:solidFill>
                      <a:srgbClr val="000000"/>
                    </a:solidFill>
                    <a:effectLst/>
                    <a:latin typeface="方正书宋_GBK"/>
                    <a:ea typeface="方正书宋_GBK"/>
                    <a:cs typeface="Times New Roman" panose="02020603050405020304" pitchFamily="18" charset="0"/>
                  </a:rPr>
                  <a:t>]</a:t>
                </a:r>
                <a:r>
                  <a:rPr lang="en-US" altLang="zh-CN" sz="2100" i="1" dirty="0">
                    <a:solidFill>
                      <a:srgbClr val="000000"/>
                    </a:solidFill>
                    <a:effectLst/>
                    <a:latin typeface="NEU-BZ-S92"/>
                    <a:ea typeface="方正书宋_GBK"/>
                    <a:cs typeface="Times New Roman" panose="02020603050405020304" pitchFamily="18" charset="0"/>
                  </a:rPr>
                  <a:t>=</a:t>
                </a:r>
                <a14:m>
                  <m:oMath xmlns:m="http://schemas.openxmlformats.org/officeDocument/2006/math">
                    <m:d>
                      <m:dPr>
                        <m:begChr m:val="["/>
                        <m:endChr m:val="]"/>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4"/>
                                  <m:mcJc m:val="center"/>
                                </m:mcPr>
                              </m:mc>
                            </m:mcs>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𝑛</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𝑥</m:t>
                                  </m:r>
                                </m:sub>
                              </m:sSub>
                            </m:e>
                            <m:e>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𝑜</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𝑥</m:t>
                                  </m:r>
                                </m:sub>
                              </m:sSub>
                            </m:e>
                            <m:e>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𝑎</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𝑥</m:t>
                                  </m:r>
                                </m:sub>
                              </m:sSub>
                            </m:e>
                            <m:e>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𝑝</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𝑥</m:t>
                                  </m:r>
                                </m:sub>
                              </m:sSub>
                            </m:e>
                          </m:mr>
                          <m:mr>
                            <m:e>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𝑛</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𝑦</m:t>
                                  </m:r>
                                </m:sub>
                              </m:sSub>
                            </m:e>
                            <m:e>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𝑜</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𝑦</m:t>
                                  </m:r>
                                </m:sub>
                              </m:sSub>
                            </m:e>
                            <m:e>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𝑎</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𝑦</m:t>
                                  </m:r>
                                </m:sub>
                              </m:sSub>
                            </m:e>
                            <m:e>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𝑝</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𝑦</m:t>
                                  </m:r>
                                </m:sub>
                              </m:sSub>
                            </m:e>
                          </m:mr>
                          <m:mr>
                            <m:e>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𝑛</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𝑧</m:t>
                                  </m:r>
                                </m:sub>
                              </m:sSub>
                            </m:e>
                            <m:e>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𝑜</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𝑧</m:t>
                                  </m:r>
                                </m:sub>
                              </m:sSub>
                            </m:e>
                            <m:e>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𝑎</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𝑧</m:t>
                                  </m:r>
                                </m:sub>
                              </m:sSub>
                            </m:e>
                            <m:e>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𝑝</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𝑧</m:t>
                                  </m:r>
                                </m:sub>
                              </m:sSub>
                            </m:e>
                          </m:mr>
                          <m:mr>
                            <m:e>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0</m:t>
                              </m:r>
                            </m:e>
                            <m:e>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0</m:t>
                              </m:r>
                            </m:e>
                            <m:e>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0</m:t>
                              </m:r>
                            </m:e>
                            <m:e>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1</m:t>
                              </m:r>
                            </m:e>
                          </m:mr>
                        </m:m>
                      </m:e>
                    </m:d>
                  </m:oMath>
                </a14:m>
                <a:r>
                  <a:rPr lang="en-US" altLang="zh-CN" sz="2100" dirty="0">
                    <a:solidFill>
                      <a:srgbClr val="000000"/>
                    </a:solidFill>
                    <a:effectLst/>
                    <a:latin typeface="NEU-BZ-S92"/>
                    <a:ea typeface="方正书宋_GBK"/>
                    <a:cs typeface="Times New Roman" panose="02020603050405020304" pitchFamily="18" charset="0"/>
                  </a:rPr>
                  <a:t> </a:t>
                </a:r>
                <a:r>
                  <a:rPr lang="en-US" altLang="zh-CN" sz="2100" dirty="0">
                    <a:solidFill>
                      <a:srgbClr val="000000"/>
                    </a:solidFill>
                    <a:effectLst/>
                    <a:latin typeface="方正书宋_GBK"/>
                    <a:ea typeface="方正书宋_GBK"/>
                    <a:cs typeface="Times New Roman" panose="02020603050405020304" pitchFamily="18" charset="0"/>
                  </a:rPr>
                  <a:t>(</a:t>
                </a:r>
                <a:r>
                  <a:rPr lang="en-US" altLang="zh-CN" sz="2100" dirty="0">
                    <a:solidFill>
                      <a:srgbClr val="000000"/>
                    </a:solidFill>
                    <a:effectLst/>
                    <a:latin typeface="NEU-BZ-S92"/>
                    <a:ea typeface="方正书宋_GBK"/>
                    <a:cs typeface="Times New Roman" panose="02020603050405020304" pitchFamily="18" charset="0"/>
                  </a:rPr>
                  <a:t>7</a:t>
                </a:r>
                <a:r>
                  <a:rPr lang="en-US" altLang="zh-CN" sz="2100" i="1" dirty="0">
                    <a:solidFill>
                      <a:srgbClr val="000000"/>
                    </a:solidFill>
                    <a:effectLst/>
                    <a:latin typeface="NEU-BZ-S92"/>
                    <a:ea typeface="方正书宋_GBK"/>
                    <a:cs typeface="Times New Roman" panose="02020603050405020304" pitchFamily="18" charset="0"/>
                  </a:rPr>
                  <a:t>-</a:t>
                </a:r>
                <a:r>
                  <a:rPr lang="en-US" altLang="zh-CN" sz="2100" dirty="0">
                    <a:solidFill>
                      <a:srgbClr val="000000"/>
                    </a:solidFill>
                    <a:effectLst/>
                    <a:latin typeface="NEU-BZ-S92"/>
                    <a:ea typeface="方正书宋_GBK"/>
                    <a:cs typeface="Times New Roman" panose="02020603050405020304" pitchFamily="18" charset="0"/>
                  </a:rPr>
                  <a:t>10</a:t>
                </a:r>
                <a:r>
                  <a:rPr lang="en-US" altLang="zh-CN" sz="2100" dirty="0">
                    <a:solidFill>
                      <a:srgbClr val="000000"/>
                    </a:solidFill>
                    <a:effectLst/>
                    <a:latin typeface="方正书宋_GBK"/>
                    <a:ea typeface="方正书宋_GBK"/>
                    <a:cs typeface="Times New Roman" panose="02020603050405020304" pitchFamily="18" charset="0"/>
                  </a:rPr>
                  <a:t>)</a:t>
                </a:r>
                <a:endParaRPr lang="zh-CN" altLang="zh-CN" sz="2100" dirty="0">
                  <a:solidFill>
                    <a:srgbClr val="000000"/>
                  </a:solidFill>
                  <a:effectLst/>
                  <a:latin typeface="NEU-BZ-S92"/>
                  <a:ea typeface="方正书宋_GBK"/>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1780875" y="5362965"/>
                <a:ext cx="4200702" cy="543867"/>
              </a:xfrm>
              <a:prstGeom prst="rect">
                <a:avLst/>
              </a:prstGeom>
              <a:blipFill>
                <a:blip r:embed="rId4"/>
                <a:stretch>
                  <a:fillRect t="-121348"/>
                </a:stretch>
              </a:blipFill>
            </p:spPr>
            <p:txBody>
              <a:bodyPr/>
              <a:lstStyle/>
              <a:p>
                <a:r>
                  <a:rPr lang="zh-CN" altLang="en-US">
                    <a:noFill/>
                  </a:rPr>
                  <a:t> </a:t>
                </a:r>
              </a:p>
            </p:txBody>
          </p:sp>
        </mc:Fallback>
      </mc:AlternateContent>
      <p:sp>
        <p:nvSpPr>
          <p:cNvPr id="12" name="矩形: 圆角 11">
            <a:extLst>
              <a:ext uri="{FF2B5EF4-FFF2-40B4-BE49-F238E27FC236}">
                <a16:creationId xmlns:a16="http://schemas.microsoft.com/office/drawing/2014/main" id="{850F1C0D-DF1D-4C93-A5CD-20788AC5EED7}"/>
              </a:ext>
            </a:extLst>
          </p:cNvPr>
          <p:cNvSpPr/>
          <p:nvPr/>
        </p:nvSpPr>
        <p:spPr>
          <a:xfrm>
            <a:off x="2001032" y="4538238"/>
            <a:ext cx="3884299" cy="1542937"/>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Tree>
    <p:extLst>
      <p:ext uri="{BB962C8B-B14F-4D97-AF65-F5344CB8AC3E}">
        <p14:creationId xmlns:p14="http://schemas.microsoft.com/office/powerpoint/2010/main" val="75370361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532831" y="1490832"/>
            <a:ext cx="9703735" cy="3490610"/>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由式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(7-9)</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可以写出任意相邻两坐标系的齐次坐标变换矩阵</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由于通过齐次坐标变换矩阵的连乘可进行坐标系的连续变换</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因而任一坐标系</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err="1">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2100" baseline="-25000"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err="1">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2100" baseline="-25000" dirty="0" err="1">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相对于机座坐标系的位姿可表示为</a:t>
            </a: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0i</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01</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12</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i-1</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](7-11)</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式中</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,[M0i]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为坐标系</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err="1">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2100" baseline="-25000"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err="1">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2100" baseline="-25000" dirty="0" err="1">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均与机座坐标系</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之间的齐次坐标变换矩阵。</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对于具有</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m</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个自由度的工业机器人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其手部相对于机座坐标系的位姿矩阵为</a:t>
            </a:r>
          </a:p>
          <a:p>
            <a:pPr indent="531719">
              <a:lnSpc>
                <a:spcPct val="150000"/>
              </a:lnSpc>
            </a:pPr>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工业机器人运动学与力学分析</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mc:AlternateContent xmlns:mc="http://schemas.openxmlformats.org/markup-compatibility/2006" xmlns:a14="http://schemas.microsoft.com/office/drawing/2010/main">
        <mc:Choice Requires="a14">
          <p:sp>
            <p:nvSpPr>
              <p:cNvPr id="3" name="矩形 2"/>
              <p:cNvSpPr/>
              <p:nvPr/>
            </p:nvSpPr>
            <p:spPr>
              <a:xfrm>
                <a:off x="1924891" y="5508872"/>
                <a:ext cx="6489790" cy="543867"/>
              </a:xfrm>
              <a:prstGeom prst="rect">
                <a:avLst/>
              </a:prstGeom>
            </p:spPr>
            <p:txBody>
              <a:bodyPr wrap="none">
                <a:spAutoFit/>
              </a:bodyPr>
              <a:lstStyle/>
              <a:p>
                <a:pPr indent="266700">
                  <a:lnSpc>
                    <a:spcPts val="1575"/>
                  </a:lnSpc>
                  <a:spcAft>
                    <a:spcPts val="0"/>
                  </a:spcAft>
                </a:pPr>
                <a:r>
                  <a:rPr lang="en-US" altLang="zh-CN" sz="2100" dirty="0">
                    <a:solidFill>
                      <a:srgbClr val="000000"/>
                    </a:solidFill>
                    <a:latin typeface="方正书宋_GBK"/>
                    <a:ea typeface="方正书宋_GBK"/>
                    <a:cs typeface="Times New Roman" panose="02020603050405020304" pitchFamily="18" charset="0"/>
                  </a:rPr>
                  <a:t>[</a:t>
                </a:r>
                <a:r>
                  <a:rPr lang="en-US" altLang="zh-CN" sz="2100" i="1" dirty="0">
                    <a:solidFill>
                      <a:srgbClr val="000000"/>
                    </a:solidFill>
                    <a:effectLst/>
                    <a:latin typeface="NEU-BZ-S92"/>
                    <a:ea typeface="方正书宋_GBK"/>
                    <a:cs typeface="Times New Roman" panose="02020603050405020304" pitchFamily="18" charset="0"/>
                  </a:rPr>
                  <a:t>M</a:t>
                </a:r>
                <a:r>
                  <a:rPr lang="en-US" altLang="zh-CN" sz="2100" i="1" baseline="-25000" dirty="0">
                    <a:solidFill>
                      <a:srgbClr val="000000"/>
                    </a:solidFill>
                    <a:effectLst/>
                    <a:latin typeface="NEU-BZ-S92"/>
                    <a:ea typeface="方正书宋_GBK"/>
                    <a:cs typeface="Times New Roman" panose="02020603050405020304" pitchFamily="18" charset="0"/>
                  </a:rPr>
                  <a:t>m</a:t>
                </a:r>
                <a:r>
                  <a:rPr lang="en-US" altLang="zh-CN" sz="2100" dirty="0">
                    <a:solidFill>
                      <a:srgbClr val="000000"/>
                    </a:solidFill>
                    <a:effectLst/>
                    <a:latin typeface="方正书宋_GBK"/>
                    <a:ea typeface="方正书宋_GBK"/>
                    <a:cs typeface="Times New Roman" panose="02020603050405020304" pitchFamily="18" charset="0"/>
                  </a:rPr>
                  <a:t>]</a:t>
                </a:r>
                <a:r>
                  <a:rPr lang="en-US" altLang="zh-CN" sz="2100" i="1" dirty="0">
                    <a:solidFill>
                      <a:srgbClr val="000000"/>
                    </a:solidFill>
                    <a:effectLst/>
                    <a:latin typeface="NEU-BZ-S92"/>
                    <a:ea typeface="方正书宋_GBK"/>
                    <a:cs typeface="Times New Roman" panose="02020603050405020304" pitchFamily="18" charset="0"/>
                  </a:rPr>
                  <a:t>=</a:t>
                </a:r>
                <a14:m>
                  <m:oMath xmlns:m="http://schemas.openxmlformats.org/officeDocument/2006/math">
                    <m:d>
                      <m:dPr>
                        <m:begChr m:val="["/>
                        <m:endChr m:val="]"/>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4"/>
                                  <m:mcJc m:val="center"/>
                                </m:mcPr>
                              </m:mc>
                            </m:mcs>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𝑛</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𝑥</m:t>
                                  </m:r>
                                </m:sub>
                              </m:sSub>
                            </m:e>
                            <m:e>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𝑜</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𝑥</m:t>
                                  </m:r>
                                </m:sub>
                              </m:sSub>
                            </m:e>
                            <m:e>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𝑎</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𝑥</m:t>
                                  </m:r>
                                </m:sub>
                              </m:sSub>
                            </m:e>
                            <m:e>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𝑝</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𝑥</m:t>
                                  </m:r>
                                </m:sub>
                              </m:sSub>
                            </m:e>
                          </m:mr>
                          <m:mr>
                            <m:e>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𝑛</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𝑦</m:t>
                                  </m:r>
                                </m:sub>
                              </m:sSub>
                            </m:e>
                            <m:e>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𝑜</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𝑦</m:t>
                                  </m:r>
                                </m:sub>
                              </m:sSub>
                            </m:e>
                            <m:e>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𝑎</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𝑦</m:t>
                                  </m:r>
                                </m:sub>
                              </m:sSub>
                            </m:e>
                            <m:e>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𝑝</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𝑦</m:t>
                                  </m:r>
                                </m:sub>
                              </m:sSub>
                            </m:e>
                          </m:mr>
                          <m:mr>
                            <m:e>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𝑛</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𝑧</m:t>
                                  </m:r>
                                </m:sub>
                              </m:sSub>
                            </m:e>
                            <m:e>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𝑜</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𝑧</m:t>
                                  </m:r>
                                </m:sub>
                              </m:sSub>
                            </m:e>
                            <m:e>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𝑎</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𝑧</m:t>
                                  </m:r>
                                </m:sub>
                              </m:sSub>
                            </m:e>
                            <m:e>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𝑝</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𝑧</m:t>
                                  </m:r>
                                </m:sub>
                              </m:sSub>
                            </m:e>
                          </m:mr>
                          <m:mr>
                            <m:e>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0</m:t>
                              </m:r>
                            </m:e>
                            <m:e>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0</m:t>
                              </m:r>
                            </m:e>
                            <m:e>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0</m:t>
                              </m:r>
                            </m:e>
                            <m:e>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1</m:t>
                              </m:r>
                            </m:e>
                          </m:mr>
                        </m:m>
                      </m:e>
                    </m:d>
                  </m:oMath>
                </a14:m>
                <a:r>
                  <a:rPr lang="en-US" altLang="zh-CN" sz="2100" i="1" dirty="0">
                    <a:solidFill>
                      <a:srgbClr val="000000"/>
                    </a:solidFill>
                    <a:effectLst/>
                    <a:latin typeface="NEU-BZ-S92"/>
                    <a:ea typeface="方正书宋_GBK"/>
                    <a:cs typeface="Times New Roman" panose="02020603050405020304" pitchFamily="18" charset="0"/>
                  </a:rPr>
                  <a:t>=</a:t>
                </a:r>
                <a:r>
                  <a:rPr lang="en-US" altLang="zh-CN" sz="2100" dirty="0">
                    <a:solidFill>
                      <a:srgbClr val="000000"/>
                    </a:solidFill>
                    <a:effectLst/>
                    <a:latin typeface="方正书宋_GBK"/>
                    <a:ea typeface="方正书宋_GBK"/>
                    <a:cs typeface="Times New Roman" panose="02020603050405020304" pitchFamily="18" charset="0"/>
                  </a:rPr>
                  <a:t>[</a:t>
                </a:r>
                <a:r>
                  <a:rPr lang="en-US" altLang="zh-CN" sz="2100" i="1" dirty="0">
                    <a:solidFill>
                      <a:srgbClr val="000000"/>
                    </a:solidFill>
                    <a:effectLst/>
                    <a:latin typeface="NEU-BZ-S92"/>
                    <a:ea typeface="方正书宋_GBK"/>
                    <a:cs typeface="Times New Roman" panose="02020603050405020304" pitchFamily="18" charset="0"/>
                  </a:rPr>
                  <a:t>M</a:t>
                </a:r>
                <a:r>
                  <a:rPr lang="en-US" altLang="zh-CN" sz="2100" baseline="-25000" dirty="0">
                    <a:solidFill>
                      <a:srgbClr val="000000"/>
                    </a:solidFill>
                    <a:effectLst/>
                    <a:latin typeface="NEU-BZ-S92"/>
                    <a:ea typeface="方正书宋_GBK"/>
                    <a:cs typeface="Times New Roman" panose="02020603050405020304" pitchFamily="18" charset="0"/>
                  </a:rPr>
                  <a:t>01</a:t>
                </a:r>
                <a:r>
                  <a:rPr lang="en-US" altLang="zh-CN" sz="2100" dirty="0">
                    <a:solidFill>
                      <a:srgbClr val="000000"/>
                    </a:solidFill>
                    <a:effectLst/>
                    <a:latin typeface="方正书宋_GBK"/>
                    <a:ea typeface="方正书宋_GBK"/>
                    <a:cs typeface="Times New Roman" panose="02020603050405020304" pitchFamily="18" charset="0"/>
                  </a:rPr>
                  <a:t>][</a:t>
                </a:r>
                <a:r>
                  <a:rPr lang="en-US" altLang="zh-CN" sz="2100" i="1" dirty="0">
                    <a:solidFill>
                      <a:srgbClr val="000000"/>
                    </a:solidFill>
                    <a:effectLst/>
                    <a:latin typeface="NEU-BZ-S92"/>
                    <a:ea typeface="方正书宋_GBK"/>
                    <a:cs typeface="Times New Roman" panose="02020603050405020304" pitchFamily="18" charset="0"/>
                  </a:rPr>
                  <a:t>M</a:t>
                </a:r>
                <a:r>
                  <a:rPr lang="en-US" altLang="zh-CN" sz="2100" baseline="-25000" dirty="0">
                    <a:solidFill>
                      <a:srgbClr val="000000"/>
                    </a:solidFill>
                    <a:effectLst/>
                    <a:latin typeface="NEU-BZ-S92"/>
                    <a:ea typeface="方正书宋_GBK"/>
                    <a:cs typeface="Times New Roman" panose="02020603050405020304" pitchFamily="18" charset="0"/>
                  </a:rPr>
                  <a:t>12</a:t>
                </a:r>
                <a:r>
                  <a:rPr lang="en-US" altLang="zh-CN" sz="2100" dirty="0">
                    <a:solidFill>
                      <a:srgbClr val="000000"/>
                    </a:solidFill>
                    <a:effectLst/>
                    <a:latin typeface="方正书宋_GBK"/>
                    <a:ea typeface="方正书宋_GBK"/>
                    <a:cs typeface="Times New Roman" panose="02020603050405020304" pitchFamily="18" charset="0"/>
                  </a:rPr>
                  <a:t>]</a:t>
                </a:r>
                <a:r>
                  <a:rPr lang="en-US" altLang="zh-CN" sz="2100" dirty="0">
                    <a:solidFill>
                      <a:srgbClr val="000000"/>
                    </a:solidFill>
                    <a:effectLst/>
                    <a:latin typeface="NEU-BZ-S92"/>
                    <a:ea typeface="方正书宋_GBK"/>
                    <a:cs typeface="Times New Roman" panose="02020603050405020304" pitchFamily="18" charset="0"/>
                  </a:rPr>
                  <a:t>…</a:t>
                </a:r>
                <a:r>
                  <a:rPr lang="en-US" altLang="zh-CN" sz="2100" dirty="0">
                    <a:solidFill>
                      <a:srgbClr val="000000"/>
                    </a:solidFill>
                    <a:effectLst/>
                    <a:latin typeface="方正书宋_GBK"/>
                    <a:ea typeface="方正书宋_GBK"/>
                    <a:cs typeface="Times New Roman" panose="02020603050405020304" pitchFamily="18" charset="0"/>
                  </a:rPr>
                  <a:t>[</a:t>
                </a:r>
                <a:r>
                  <a:rPr lang="en-US" altLang="zh-CN" sz="2100" i="1" dirty="0">
                    <a:solidFill>
                      <a:srgbClr val="000000"/>
                    </a:solidFill>
                    <a:effectLst/>
                    <a:latin typeface="NEU-BZ-S92"/>
                    <a:ea typeface="方正书宋_GBK"/>
                    <a:cs typeface="Times New Roman" panose="02020603050405020304" pitchFamily="18" charset="0"/>
                  </a:rPr>
                  <a:t>M</a:t>
                </a:r>
                <a:r>
                  <a:rPr lang="en-US" altLang="zh-CN" sz="2100" i="1" baseline="-25000" dirty="0">
                    <a:solidFill>
                      <a:srgbClr val="000000"/>
                    </a:solidFill>
                    <a:effectLst/>
                    <a:latin typeface="NEU-BZ-S92"/>
                    <a:ea typeface="方正书宋_GBK"/>
                    <a:cs typeface="Times New Roman" panose="02020603050405020304" pitchFamily="18" charset="0"/>
                  </a:rPr>
                  <a:t>m-</a:t>
                </a:r>
                <a:r>
                  <a:rPr lang="en-US" altLang="zh-CN" sz="2100" baseline="-25000" dirty="0">
                    <a:solidFill>
                      <a:srgbClr val="000000"/>
                    </a:solidFill>
                    <a:effectLst/>
                    <a:latin typeface="NEU-BZ-S92"/>
                    <a:ea typeface="方正书宋_GBK"/>
                    <a:cs typeface="Times New Roman" panose="02020603050405020304" pitchFamily="18" charset="0"/>
                  </a:rPr>
                  <a:t>1</a:t>
                </a:r>
                <a:r>
                  <a:rPr lang="en-US" altLang="zh-CN" sz="2100" baseline="-25000" dirty="0">
                    <a:solidFill>
                      <a:srgbClr val="000000"/>
                    </a:solidFill>
                    <a:effectLst/>
                    <a:latin typeface="方正书宋_GBK"/>
                    <a:ea typeface="方正书宋_GBK"/>
                    <a:cs typeface="Times New Roman" panose="02020603050405020304" pitchFamily="18" charset="0"/>
                  </a:rPr>
                  <a:t>,</a:t>
                </a:r>
                <a:r>
                  <a:rPr lang="en-US" altLang="zh-CN" sz="2100" i="1" baseline="-25000" dirty="0">
                    <a:solidFill>
                      <a:srgbClr val="000000"/>
                    </a:solidFill>
                    <a:effectLst/>
                    <a:latin typeface="NEU-BZ-S92"/>
                    <a:ea typeface="方正书宋_GBK"/>
                    <a:cs typeface="Times New Roman" panose="02020603050405020304" pitchFamily="18" charset="0"/>
                  </a:rPr>
                  <a:t>m</a:t>
                </a:r>
                <a:r>
                  <a:rPr lang="en-US" altLang="zh-CN" sz="2100" dirty="0">
                    <a:solidFill>
                      <a:srgbClr val="000000"/>
                    </a:solidFill>
                    <a:effectLst/>
                    <a:latin typeface="方正书宋_GBK"/>
                    <a:ea typeface="方正书宋_GBK"/>
                    <a:cs typeface="Times New Roman" panose="02020603050405020304" pitchFamily="18" charset="0"/>
                  </a:rPr>
                  <a:t>](</a:t>
                </a:r>
                <a:r>
                  <a:rPr lang="en-US" altLang="zh-CN" sz="2100" dirty="0">
                    <a:solidFill>
                      <a:srgbClr val="000000"/>
                    </a:solidFill>
                    <a:effectLst/>
                    <a:latin typeface="NEU-BZ-S92"/>
                    <a:ea typeface="方正书宋_GBK"/>
                    <a:cs typeface="Times New Roman" panose="02020603050405020304" pitchFamily="18" charset="0"/>
                  </a:rPr>
                  <a:t>7</a:t>
                </a:r>
                <a:r>
                  <a:rPr lang="en-US" altLang="zh-CN" sz="2100" i="1" dirty="0">
                    <a:solidFill>
                      <a:srgbClr val="000000"/>
                    </a:solidFill>
                    <a:effectLst/>
                    <a:latin typeface="NEU-BZ-S92"/>
                    <a:ea typeface="方正书宋_GBK"/>
                    <a:cs typeface="Times New Roman" panose="02020603050405020304" pitchFamily="18" charset="0"/>
                  </a:rPr>
                  <a:t>-</a:t>
                </a:r>
                <a:r>
                  <a:rPr lang="en-US" altLang="zh-CN" sz="2100" dirty="0">
                    <a:solidFill>
                      <a:srgbClr val="000000"/>
                    </a:solidFill>
                    <a:effectLst/>
                    <a:latin typeface="NEU-BZ-S92"/>
                    <a:ea typeface="方正书宋_GBK"/>
                    <a:cs typeface="Times New Roman" panose="02020603050405020304" pitchFamily="18" charset="0"/>
                  </a:rPr>
                  <a:t>12</a:t>
                </a:r>
                <a:r>
                  <a:rPr lang="en-US" altLang="zh-CN" sz="2100" dirty="0">
                    <a:solidFill>
                      <a:srgbClr val="000000"/>
                    </a:solidFill>
                    <a:effectLst/>
                    <a:latin typeface="方正书宋_GBK"/>
                    <a:ea typeface="方正书宋_GBK"/>
                    <a:cs typeface="Times New Roman" panose="02020603050405020304" pitchFamily="18" charset="0"/>
                  </a:rPr>
                  <a:t>)</a:t>
                </a:r>
                <a:endParaRPr lang="zh-CN" altLang="zh-CN" sz="2100" dirty="0">
                  <a:solidFill>
                    <a:srgbClr val="000000"/>
                  </a:solidFill>
                  <a:effectLst/>
                  <a:latin typeface="NEU-BZ-S92"/>
                  <a:ea typeface="方正书宋_GBK"/>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1924891" y="5508872"/>
                <a:ext cx="6489790" cy="543867"/>
              </a:xfrm>
              <a:prstGeom prst="rect">
                <a:avLst/>
              </a:prstGeom>
              <a:blipFill>
                <a:blip r:embed="rId4"/>
                <a:stretch>
                  <a:fillRect t="-121348"/>
                </a:stretch>
              </a:blipFill>
            </p:spPr>
            <p:txBody>
              <a:bodyPr/>
              <a:lstStyle/>
              <a:p>
                <a:r>
                  <a:rPr lang="zh-CN" altLang="en-US">
                    <a:noFill/>
                  </a:rPr>
                  <a:t> </a:t>
                </a:r>
              </a:p>
            </p:txBody>
          </p:sp>
        </mc:Fallback>
      </mc:AlternateContent>
      <p:sp>
        <p:nvSpPr>
          <p:cNvPr id="12" name="矩形: 圆角 11">
            <a:extLst>
              <a:ext uri="{FF2B5EF4-FFF2-40B4-BE49-F238E27FC236}">
                <a16:creationId xmlns:a16="http://schemas.microsoft.com/office/drawing/2014/main" id="{A60ED565-89BA-45AB-9D4A-22FBD5DEE7A0}"/>
              </a:ext>
            </a:extLst>
          </p:cNvPr>
          <p:cNvSpPr/>
          <p:nvPr/>
        </p:nvSpPr>
        <p:spPr>
          <a:xfrm>
            <a:off x="2068907" y="4647523"/>
            <a:ext cx="6345774" cy="1581646"/>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Tree>
    <p:extLst>
      <p:ext uri="{BB962C8B-B14F-4D97-AF65-F5344CB8AC3E}">
        <p14:creationId xmlns:p14="http://schemas.microsoft.com/office/powerpoint/2010/main" val="328132084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100783" y="1858015"/>
            <a:ext cx="5472608" cy="3975358"/>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 </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运动学方程的求解</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　工业机器人操作机手部的位姿问题</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通常可分为两类基本问题</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一类是运动学正问题</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另一类是运动学逆问题</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运动学方程的正解</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　已知工业机器人操作机中各运动副的运动参数和杆件的结构参数</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求手部相对于机座坐标系的位置和姿态</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即确定</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0i</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中各元素的值</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就是求解工业机器人运动学的正问题。</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工业机器人运动学与力学分析</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3" name="图片 2">
            <a:extLst>
              <a:ext uri="{FF2B5EF4-FFF2-40B4-BE49-F238E27FC236}">
                <a16:creationId xmlns:a16="http://schemas.microsoft.com/office/drawing/2014/main" id="{59D5464E-1362-41F4-91A1-A8B45439D3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0281" y="2104157"/>
            <a:ext cx="4800600" cy="303847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3" name="矩形: 对角圆角 12">
            <a:extLst>
              <a:ext uri="{FF2B5EF4-FFF2-40B4-BE49-F238E27FC236}">
                <a16:creationId xmlns:a16="http://schemas.microsoft.com/office/drawing/2014/main" id="{434F4F58-644B-4B88-8DA9-3EB04277F5C6}"/>
              </a:ext>
            </a:extLst>
          </p:cNvPr>
          <p:cNvSpPr/>
          <p:nvPr/>
        </p:nvSpPr>
        <p:spPr>
          <a:xfrm>
            <a:off x="837828" y="1672109"/>
            <a:ext cx="5879579" cy="4349426"/>
          </a:xfrm>
          <a:prstGeom prst="round2Diag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7">
            <a:extLst>
              <a:ext uri="{FF2B5EF4-FFF2-40B4-BE49-F238E27FC236}">
                <a16:creationId xmlns:a16="http://schemas.microsoft.com/office/drawing/2014/main" id="{2B6A93AB-9E51-75F2-884E-D629FD979D4E}"/>
              </a:ext>
            </a:extLst>
          </p:cNvPr>
          <p:cNvSpPr txBox="1"/>
          <p:nvPr/>
        </p:nvSpPr>
        <p:spPr>
          <a:xfrm>
            <a:off x="1721523" y="5961799"/>
            <a:ext cx="9703735" cy="1009547"/>
          </a:xfrm>
          <a:prstGeom prst="rect">
            <a:avLst/>
          </a:prstGeom>
          <a:noFill/>
        </p:spPr>
        <p:txBody>
          <a:bodyPr wrap="square" lIns="96433" tIns="48216" rIns="96433" bIns="48216" rtlCol="0">
            <a:spAutoFit/>
          </a:bodyPr>
          <a:lstStyle/>
          <a:p>
            <a:pPr indent="531719">
              <a:lnSpc>
                <a:spcPct val="150000"/>
              </a:lnSpc>
            </a:pP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运动学正问题解法较为简单。当给定了一组结构参数和运动参数后</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机器人运动学方程的正解是唯一的。</a:t>
            </a:r>
          </a:p>
        </p:txBody>
      </p:sp>
    </p:spTree>
    <p:extLst>
      <p:ext uri="{BB962C8B-B14F-4D97-AF65-F5344CB8AC3E}">
        <p14:creationId xmlns:p14="http://schemas.microsoft.com/office/powerpoint/2010/main" val="196476867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460823" y="1297482"/>
            <a:ext cx="9703735" cy="2463791"/>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运动学方程的逆解</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　根据已给定的满足工作要求时手部相对于机座坐标系的位姿以及杆件的结构参数</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求各运动副的运动参数</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即所谓</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求解工业机器人运动学的逆问题</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。这是工业机器人设计中对其进行控制的关键。</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与运动学正问题不同</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运动学逆问题一般求解难度较大，而且工业机器人操作机运动学逆问题的解一般不是唯一的</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其存在多解的可能。</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工业机器人运动学与力学分析</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Tree>
    <p:extLst>
      <p:ext uri="{BB962C8B-B14F-4D97-AF65-F5344CB8AC3E}">
        <p14:creationId xmlns:p14="http://schemas.microsoft.com/office/powerpoint/2010/main" val="370894568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115524" y="2304957"/>
            <a:ext cx="5472608" cy="3490610"/>
          </a:xfrm>
          <a:prstGeom prst="rect">
            <a:avLst/>
          </a:prstGeom>
          <a:noFill/>
        </p:spPr>
        <p:txBody>
          <a:bodyPr wrap="square" lIns="96433" tIns="48216" rIns="96433" bIns="48216" rtlCol="0">
            <a:spAutoFit/>
          </a:bodyPr>
          <a:lstStyle/>
          <a:p>
            <a:pPr indent="531719">
              <a:lnSpc>
                <a:spcPct val="150000"/>
              </a:lnSpc>
            </a:pP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工业机器人力学分析</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主要包括</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静力学分析和动力学分析</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静力学分析</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是研究操作机在静态工作条件下</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手臂的受力情况</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动力学分析</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是研究操作机各主动关节驱动力与手臂运动的关系</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从而得出工业机器人动力学方程。静力学分析和动力学分析是工业机器人操作机设计、控制器设计和动态仿真的基础。</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工业机器人运动学与力学分析</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9" name=" 219"/>
          <p:cNvSpPr/>
          <p:nvPr/>
        </p:nvSpPr>
        <p:spPr>
          <a:xfrm>
            <a:off x="951682" y="869927"/>
            <a:ext cx="4037533"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TextBox 18"/>
          <p:cNvSpPr txBox="1"/>
          <p:nvPr/>
        </p:nvSpPr>
        <p:spPr>
          <a:xfrm>
            <a:off x="1115524" y="895397"/>
            <a:ext cx="4521763" cy="485525"/>
          </a:xfrm>
          <a:prstGeom prst="rect">
            <a:avLst/>
          </a:prstGeom>
          <a:noFill/>
        </p:spPr>
        <p:txBody>
          <a:bodyPr wrap="square" lIns="96433" tIns="48216" rIns="96433" bIns="48216" rtlCol="0">
            <a:spAutoFit/>
          </a:bodyPr>
          <a:lstStyle/>
          <a:p>
            <a:r>
              <a:rPr lang="zh-CN" altLang="en-US" sz="2500" b="1" dirty="0">
                <a:latin typeface="Times New Roman" panose="02020603050405020304" pitchFamily="18" charset="0"/>
                <a:ea typeface="微软雅黑" panose="020B0503020204020204" pitchFamily="34" charset="-122"/>
              </a:rPr>
              <a:t>二、工业机器人力学分析</a:t>
            </a:r>
          </a:p>
        </p:txBody>
      </p:sp>
      <p:pic>
        <p:nvPicPr>
          <p:cNvPr id="3" name="图片 2">
            <a:extLst>
              <a:ext uri="{FF2B5EF4-FFF2-40B4-BE49-F238E27FC236}">
                <a16:creationId xmlns:a16="http://schemas.microsoft.com/office/drawing/2014/main" id="{3748F49D-70C4-42BB-B0E0-E06021C106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3471" y="2632942"/>
            <a:ext cx="4256116" cy="283464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3" name="矩形: 对角圆角 12">
            <a:extLst>
              <a:ext uri="{FF2B5EF4-FFF2-40B4-BE49-F238E27FC236}">
                <a16:creationId xmlns:a16="http://schemas.microsoft.com/office/drawing/2014/main" id="{7D2DC7CF-6CE3-4521-8687-36E63F8F416F}"/>
              </a:ext>
            </a:extLst>
          </p:cNvPr>
          <p:cNvSpPr/>
          <p:nvPr/>
        </p:nvSpPr>
        <p:spPr>
          <a:xfrm>
            <a:off x="837828" y="2176165"/>
            <a:ext cx="5879579" cy="3845370"/>
          </a:xfrm>
          <a:prstGeom prst="round2Diag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6423134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460823" y="2552269"/>
            <a:ext cx="9703735" cy="1979043"/>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工业机器人与环境的接触将在工业机器人与环境之间引起相互作用力和力矩。而工业机器人的关节扭矩由各关节的驱动装置提供</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通过手臂传至手部</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使力和力矩作用于与环境的接触面上</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这种力和力矩的输入输出关系在工业机器人的控制中是十分重要的。</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工业机器人运动学与力学分析</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1" name="TextBox 23"/>
          <p:cNvSpPr txBox="1"/>
          <p:nvPr/>
        </p:nvSpPr>
        <p:spPr>
          <a:xfrm>
            <a:off x="1433214" y="1603907"/>
            <a:ext cx="8985721" cy="601422"/>
          </a:xfrm>
          <a:prstGeom prst="rect">
            <a:avLst/>
          </a:prstGeom>
          <a:noFill/>
        </p:spPr>
        <p:txBody>
          <a:bodyPr wrap="square" lIns="96433" tIns="48216" rIns="96433" bIns="48216" rtlCol="0">
            <a:spAutoFit/>
          </a:bodyPr>
          <a:lstStyle/>
          <a:p>
            <a:pPr>
              <a:lnSpc>
                <a:spcPct val="150000"/>
              </a:lnSpc>
            </a:pPr>
            <a:r>
              <a:rPr lang="en-US" altLang="zh-CN" sz="2500">
                <a:latin typeface="Times New Roman" panose="02020603050405020304" pitchFamily="18" charset="0"/>
                <a:ea typeface="隶书" panose="02010509060101010101" pitchFamily="49" charset="-122"/>
              </a:rPr>
              <a:t>1.</a:t>
            </a:r>
            <a:r>
              <a:rPr lang="zh-CN" altLang="en-US" sz="2500">
                <a:latin typeface="Times New Roman" panose="02020603050405020304" pitchFamily="18" charset="0"/>
                <a:ea typeface="隶书" panose="02010509060101010101" pitchFamily="49" charset="-122"/>
              </a:rPr>
              <a:t>静力学分析</a:t>
            </a:r>
            <a:endParaRPr lang="zh-CN" altLang="en-US" sz="2500" dirty="0">
              <a:latin typeface="Times New Roman" panose="02020603050405020304" pitchFamily="18" charset="0"/>
              <a:ea typeface="隶书" panose="02010509060101010101" pitchFamily="49" charset="-122"/>
            </a:endParaRPr>
          </a:p>
        </p:txBody>
      </p:sp>
    </p:spTree>
    <p:extLst>
      <p:ext uri="{BB962C8B-B14F-4D97-AF65-F5344CB8AC3E}">
        <p14:creationId xmlns:p14="http://schemas.microsoft.com/office/powerpoint/2010/main" val="10707929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460823" y="1660830"/>
            <a:ext cx="9703735" cy="4944855"/>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静力平衡方程</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　开式链手臂中单个杆件的受力情况如图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7-21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杆件</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通过关节</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i+1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分别与杆件</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i-1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i+1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相联接</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以</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关节的回转轴线和</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i+1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关节回转轴线为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i-1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100" dirty="0" err="1">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2100" baseline="-25000" dirty="0" err="1">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坐标分别建立两个坐标系</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i-1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。令</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i-1</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表示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i-1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杆作用在</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杆上的力</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i+1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表示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杆作用在</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i+1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杆上的力</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则</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i+1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表示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i+1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杆作用在</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杆上的力</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杆的重心</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重力</a:t>
            </a:r>
            <a:r>
              <a:rPr lang="en-US" altLang="zh-CN" sz="2100" dirty="0" err="1">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100" baseline="-25000"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dirty="0" err="1">
                <a:latin typeface="Times New Roman" panose="02020603050405020304" pitchFamily="18" charset="0"/>
                <a:ea typeface="微软雅黑" panose="020B0503020204020204" pitchFamily="34" charset="-122"/>
                <a:cs typeface="Times New Roman" panose="02020603050405020304" pitchFamily="18" charset="0"/>
              </a:rPr>
              <a:t>g</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作用在</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上</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于是杆件</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的力平衡方程为</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                                                      F</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i-1</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i+1</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g=0</a:t>
            </a: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                                                             i=1,2,…,n</a:t>
            </a:r>
          </a:p>
          <a:p>
            <a:pPr indent="531719">
              <a:lnSpc>
                <a:spcPct val="150000"/>
              </a:lnSpc>
            </a:pPr>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工业机器人运动学与力学分析</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2" name="矩形: 圆角 11">
            <a:extLst>
              <a:ext uri="{FF2B5EF4-FFF2-40B4-BE49-F238E27FC236}">
                <a16:creationId xmlns:a16="http://schemas.microsoft.com/office/drawing/2014/main" id="{4F2BF803-2FF7-4543-9A5D-2F8BA24FBFCD}"/>
              </a:ext>
            </a:extLst>
          </p:cNvPr>
          <p:cNvSpPr/>
          <p:nvPr/>
        </p:nvSpPr>
        <p:spPr>
          <a:xfrm>
            <a:off x="5421264" y="4507672"/>
            <a:ext cx="2520279" cy="1196885"/>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Tree>
    <p:extLst>
      <p:ext uri="{BB962C8B-B14F-4D97-AF65-F5344CB8AC3E}">
        <p14:creationId xmlns:p14="http://schemas.microsoft.com/office/powerpoint/2010/main" val="281211238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工业机器人运动学与力学分析</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11" name="7z21.jpg" descr="id:2147484600;FounderCES"/>
          <p:cNvPicPr/>
          <p:nvPr/>
        </p:nvPicPr>
        <p:blipFill>
          <a:blip r:embed="rId4">
            <a:clrChange>
              <a:clrFrom>
                <a:srgbClr val="FFFFFF"/>
              </a:clrFrom>
              <a:clrTo>
                <a:srgbClr val="FFFFFF">
                  <a:alpha val="0"/>
                </a:srgbClr>
              </a:clrTo>
            </a:clrChange>
          </a:blip>
          <a:stretch>
            <a:fillRect/>
          </a:stretch>
        </p:blipFill>
        <p:spPr>
          <a:xfrm>
            <a:off x="3261023" y="1816125"/>
            <a:ext cx="6233328" cy="4132448"/>
          </a:xfrm>
          <a:prstGeom prst="rect">
            <a:avLst/>
          </a:prstGeom>
        </p:spPr>
      </p:pic>
      <p:sp>
        <p:nvSpPr>
          <p:cNvPr id="12" name="TextBox 21"/>
          <p:cNvSpPr txBox="1"/>
          <p:nvPr/>
        </p:nvSpPr>
        <p:spPr>
          <a:xfrm>
            <a:off x="4919811" y="6090286"/>
            <a:ext cx="3665207" cy="389505"/>
          </a:xfrm>
          <a:prstGeom prst="rect">
            <a:avLst/>
          </a:prstGeom>
          <a:noFill/>
        </p:spPr>
        <p:txBody>
          <a:bodyPr wrap="square" lIns="96433" tIns="48216" rIns="96433" bIns="48216" rtlCol="0">
            <a:spAutoFit/>
          </a:bodyPr>
          <a:lstStyle/>
          <a:p>
            <a:pPr>
              <a:lnSpc>
                <a:spcPct val="150000"/>
              </a:lnSpc>
            </a:pPr>
            <a:r>
              <a:rPr lang="zh-CN" altLang="en-US" sz="1500" b="1" dirty="0">
                <a:latin typeface="+mn-ea"/>
              </a:rPr>
              <a:t>图</a:t>
            </a:r>
            <a:r>
              <a:rPr lang="en-US" altLang="zh-CN" sz="1500" b="1" dirty="0">
                <a:latin typeface="+mn-ea"/>
              </a:rPr>
              <a:t>7-21</a:t>
            </a:r>
            <a:r>
              <a:rPr lang="zh-CN" altLang="en-US" sz="1500" b="1" dirty="0">
                <a:latin typeface="+mn-ea"/>
              </a:rPr>
              <a:t>　杆</a:t>
            </a:r>
            <a:r>
              <a:rPr lang="en-US" altLang="zh-CN" sz="1500" b="1" dirty="0">
                <a:latin typeface="+mn-ea"/>
              </a:rPr>
              <a:t>i</a:t>
            </a:r>
            <a:r>
              <a:rPr lang="zh-CN" altLang="en-US" sz="1500" b="1" dirty="0">
                <a:latin typeface="+mn-ea"/>
              </a:rPr>
              <a:t>的受力分析</a:t>
            </a:r>
            <a:endParaRPr lang="en-US" altLang="zh-CN" sz="1500" b="1" dirty="0">
              <a:latin typeface="+mn-ea"/>
            </a:endParaRPr>
          </a:p>
        </p:txBody>
      </p:sp>
    </p:spTree>
    <p:extLst>
      <p:ext uri="{BB962C8B-B14F-4D97-AF65-F5344CB8AC3E}">
        <p14:creationId xmlns:p14="http://schemas.microsoft.com/office/powerpoint/2010/main" val="355828681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795597" y="1602779"/>
            <a:ext cx="6984776" cy="4460106"/>
          </a:xfrm>
          <a:prstGeom prst="rect">
            <a:avLst/>
          </a:prstGeom>
          <a:noFill/>
        </p:spPr>
        <p:txBody>
          <a:bodyPr wrap="square" lIns="96433" tIns="48216" rIns="96433" bIns="48216" rtlCol="0">
            <a:spAutoFit/>
          </a:bodyPr>
          <a:lstStyle/>
          <a:p>
            <a:pPr indent="531719">
              <a:lnSpc>
                <a:spcPct val="150000"/>
              </a:lnSpc>
            </a:pP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国际标准化组织</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(ISO)</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基本上采纳了美国机器人协会的提法</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将工业机器人定义为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一种可重复编程的多功能操作手</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用以搬运材料、零件、工具或者是一种为了完成不同操作任务</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可以有多种程序流程的专门系统</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a:p>
            <a:pPr indent="531719">
              <a:lnSpc>
                <a:spcPct val="150000"/>
              </a:lnSpc>
            </a:pP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我国国家标准</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GB/T12643—1990</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将工业机器人</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定义为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一种能自动定位控制、可重复编程的、多功能的、多自由度的操作机。能搬运材料、零件或操作工具</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用以完成各种作业。</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”而操作机定义为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具有和人手臂相似的动作功能</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可在空间抓放物体或进行其他操作的机械装置。”</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概述</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3" name="图片 2">
            <a:extLst>
              <a:ext uri="{FF2B5EF4-FFF2-40B4-BE49-F238E27FC236}">
                <a16:creationId xmlns:a16="http://schemas.microsoft.com/office/drawing/2014/main" id="{0446DA27-E14E-4F0B-ADF6-1D2F2A8C82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7240" y="1697733"/>
            <a:ext cx="3888432" cy="388843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3" name="矩形: 对角圆角 12">
            <a:extLst>
              <a:ext uri="{FF2B5EF4-FFF2-40B4-BE49-F238E27FC236}">
                <a16:creationId xmlns:a16="http://schemas.microsoft.com/office/drawing/2014/main" id="{5B10B450-8A24-41B5-BF46-3BE3D696A172}"/>
              </a:ext>
            </a:extLst>
          </p:cNvPr>
          <p:cNvSpPr/>
          <p:nvPr/>
        </p:nvSpPr>
        <p:spPr>
          <a:xfrm>
            <a:off x="629503" y="1600101"/>
            <a:ext cx="7272808" cy="4632247"/>
          </a:xfrm>
          <a:prstGeom prst="round2Diag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591408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460823" y="1531041"/>
            <a:ext cx="9703735" cy="5429603"/>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若以</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i+1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代替</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i+1</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 i</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则有</a:t>
            </a:r>
          </a:p>
          <a:p>
            <a:pPr indent="531719">
              <a:lnSpc>
                <a:spcPct val="150000"/>
              </a:lnSpc>
            </a:pP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100" b="1" baseline="-25000" dirty="0">
                <a:latin typeface="Times New Roman" panose="02020603050405020304" pitchFamily="18" charset="0"/>
                <a:ea typeface="微软雅黑" panose="020B0503020204020204" pitchFamily="34" charset="-122"/>
                <a:cs typeface="Times New Roman" panose="02020603050405020304" pitchFamily="18" charset="0"/>
              </a:rPr>
              <a:t>i-1</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b="1" baseline="-25000" dirty="0">
                <a:latin typeface="Times New Roman" panose="02020603050405020304" pitchFamily="18" charset="0"/>
                <a:ea typeface="微软雅黑" panose="020B0503020204020204" pitchFamily="34" charset="-122"/>
                <a:cs typeface="Times New Roman" panose="02020603050405020304" pitchFamily="18" charset="0"/>
              </a:rPr>
              <a:t> i</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100" b="1" baseline="-25000" dirty="0">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b="1" baseline="-25000" dirty="0">
                <a:latin typeface="Times New Roman" panose="02020603050405020304" pitchFamily="18" charset="0"/>
                <a:ea typeface="微软雅黑" panose="020B0503020204020204" pitchFamily="34" charset="-122"/>
                <a:cs typeface="Times New Roman" panose="02020603050405020304" pitchFamily="18" charset="0"/>
              </a:rPr>
              <a:t> i+1</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100" b="1" baseline="-25000" dirty="0">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g=0(7-18)</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以上矢量相对于固定坐标系而言。</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又令</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i-1</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i-1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杆作用于</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杆上的力矩</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i+1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i+1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杆作用于</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杆的力矩</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则力矩平衡方程为</a:t>
            </a:r>
          </a:p>
          <a:p>
            <a:pPr indent="531719">
              <a:lnSpc>
                <a:spcPct val="150000"/>
              </a:lnSpc>
            </a:pP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100" b="1" baseline="-25000" dirty="0">
                <a:latin typeface="Times New Roman" panose="02020603050405020304" pitchFamily="18" charset="0"/>
                <a:ea typeface="微软雅黑" panose="020B0503020204020204" pitchFamily="34" charset="-122"/>
                <a:cs typeface="Times New Roman" panose="02020603050405020304" pitchFamily="18" charset="0"/>
              </a:rPr>
              <a:t>i-1</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b="1" baseline="-25000" dirty="0">
                <a:latin typeface="Times New Roman" panose="02020603050405020304" pitchFamily="18" charset="0"/>
                <a:ea typeface="微软雅黑" panose="020B0503020204020204" pitchFamily="34" charset="-122"/>
                <a:cs typeface="Times New Roman" panose="02020603050405020304" pitchFamily="18" charset="0"/>
              </a:rPr>
              <a:t> i</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100" b="1" baseline="-25000" dirty="0">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b="1" baseline="-25000" dirty="0">
                <a:latin typeface="Times New Roman" panose="02020603050405020304" pitchFamily="18" charset="0"/>
                <a:ea typeface="微软雅黑" panose="020B0503020204020204" pitchFamily="34" charset="-122"/>
                <a:cs typeface="Times New Roman" panose="02020603050405020304" pitchFamily="18" charset="0"/>
              </a:rPr>
              <a:t> i+1</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100" b="1" baseline="-25000" dirty="0">
                <a:latin typeface="Times New Roman" panose="02020603050405020304" pitchFamily="18" charset="0"/>
                <a:ea typeface="微软雅黑" panose="020B0503020204020204" pitchFamily="34" charset="-122"/>
                <a:cs typeface="Times New Roman" panose="02020603050405020304" pitchFamily="18" charset="0"/>
              </a:rPr>
              <a:t>i-1</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b="1" baseline="-250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b="1" baseline="-25000"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b="1" dirty="0" err="1">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100" b="1" baseline="-25000"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b="1" baseline="-25000" dirty="0">
                <a:latin typeface="Times New Roman" panose="02020603050405020304" pitchFamily="18" charset="0"/>
                <a:ea typeface="微软雅黑" panose="020B0503020204020204" pitchFamily="34" charset="-122"/>
                <a:cs typeface="Times New Roman" panose="02020603050405020304" pitchFamily="18" charset="0"/>
              </a:rPr>
              <a:t>ci</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 )×F</a:t>
            </a:r>
            <a:r>
              <a:rPr lang="en-US" altLang="zh-CN" sz="2100" b="1" baseline="-25000" dirty="0">
                <a:latin typeface="Times New Roman" panose="02020603050405020304" pitchFamily="18" charset="0"/>
                <a:ea typeface="微软雅黑" panose="020B0503020204020204" pitchFamily="34" charset="-122"/>
                <a:cs typeface="Times New Roman" panose="02020603050405020304" pitchFamily="18" charset="0"/>
              </a:rPr>
              <a:t>i-1</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b="1" baseline="-25000" dirty="0">
                <a:latin typeface="Times New Roman" panose="02020603050405020304" pitchFamily="18" charset="0"/>
                <a:ea typeface="微软雅黑" panose="020B0503020204020204" pitchFamily="34" charset="-122"/>
                <a:cs typeface="Times New Roman" panose="02020603050405020304" pitchFamily="18" charset="0"/>
              </a:rPr>
              <a:t> i</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b="1" dirty="0" err="1">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100" b="1" baseline="-25000"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b="1" dirty="0" err="1">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100" b="1" baseline="-25000"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100" b="1" baseline="-25000" dirty="0">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b="1" baseline="-25000" dirty="0">
                <a:latin typeface="Times New Roman" panose="02020603050405020304" pitchFamily="18" charset="0"/>
                <a:ea typeface="微软雅黑" panose="020B0503020204020204" pitchFamily="34" charset="-122"/>
                <a:cs typeface="Times New Roman" panose="02020603050405020304" pitchFamily="18" charset="0"/>
              </a:rPr>
              <a:t>i+1</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)=0</a:t>
            </a:r>
          </a:p>
          <a:p>
            <a:pPr indent="531719">
              <a:lnSpc>
                <a:spcPct val="150000"/>
              </a:lnSpc>
            </a:pP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i=1,2,…,n(7-19)</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式中</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第三项为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i-1</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对重心取矩</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第四项为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,i+1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对重心取矩</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i-1</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 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为从</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i-1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坐标系原点</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O</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i-1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到</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坐标系原点</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O</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的位置矢量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err="1">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100" baseline="-25000"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dirty="0" err="1">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baseline="-25000" dirty="0" err="1">
                <a:latin typeface="Times New Roman" panose="02020603050405020304" pitchFamily="18" charset="0"/>
                <a:ea typeface="微软雅黑" panose="020B0503020204020204" pitchFamily="34" charset="-122"/>
                <a:cs typeface="Times New Roman" panose="02020603050405020304" pitchFamily="18" charset="0"/>
              </a:rPr>
              <a:t>ci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O</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到重心</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ci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的位置矢量。</a:t>
            </a:r>
          </a:p>
          <a:p>
            <a:pPr indent="531719">
              <a:lnSpc>
                <a:spcPct val="150000"/>
              </a:lnSpc>
            </a:pPr>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工业机器人运动学与力学分析</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Tree>
    <p:extLst>
      <p:ext uri="{BB962C8B-B14F-4D97-AF65-F5344CB8AC3E}">
        <p14:creationId xmlns:p14="http://schemas.microsoft.com/office/powerpoint/2010/main" val="366041284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460823" y="1888133"/>
            <a:ext cx="9703735" cy="3490610"/>
          </a:xfrm>
          <a:prstGeom prst="rect">
            <a:avLst/>
          </a:prstGeom>
          <a:noFill/>
        </p:spPr>
        <p:txBody>
          <a:bodyPr wrap="square" lIns="96433" tIns="48216" rIns="96433" bIns="48216" rtlCol="0">
            <a:spAutoFit/>
          </a:bodyPr>
          <a:lstStyle/>
          <a:p>
            <a:pPr indent="531719">
              <a:lnSpc>
                <a:spcPct val="150000"/>
              </a:lnSpc>
            </a:pP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当</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i=1</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时</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力和力矩分别为</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100" b="1" baseline="-25000" dirty="0">
                <a:latin typeface="Times New Roman" panose="02020603050405020304" pitchFamily="18" charset="0"/>
                <a:ea typeface="微软雅黑" panose="020B0503020204020204" pitchFamily="34" charset="-122"/>
                <a:cs typeface="Times New Roman" panose="02020603050405020304" pitchFamily="18" charset="0"/>
              </a:rPr>
              <a:t>0,1</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100" b="1" baseline="-25000" dirty="0">
                <a:latin typeface="Times New Roman" panose="02020603050405020304" pitchFamily="18" charset="0"/>
                <a:ea typeface="微软雅黑" panose="020B0503020204020204" pitchFamily="34" charset="-122"/>
                <a:cs typeface="Times New Roman" panose="02020603050405020304" pitchFamily="18" charset="0"/>
              </a:rPr>
              <a:t>0,1</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表示操作机机座对杆件</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的作用力和力矩</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当</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i=n</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时</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n+1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100" dirty="0" err="1">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100" baseline="-25000" dirty="0" err="1">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 n+1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分别表示工业机器人对环境的作用力和力矩</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而</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err="1">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100" baseline="-25000" dirty="0" err="1">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 n+1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err="1">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100" baseline="-25000" dirty="0" err="1">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 n+1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则分别表示环境对工业机器人杆件</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的作用力和力矩。</a:t>
            </a:r>
          </a:p>
          <a:p>
            <a:pPr indent="531719">
              <a:lnSpc>
                <a:spcPct val="150000"/>
              </a:lnSpc>
            </a:pP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若工业机器人操作机由</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个杆件构成</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则由式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(7-18)</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(7-19)</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可列出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2n</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个方程</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两式共涉及力和力矩</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2n+2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个</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因此一般需给出两个初始条件方程才能有解。在工业机器人作业过程中</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最直接受影响的是</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操作机手部与环境之间的作用力和力矩</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故通常假设这两个量为已知</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以使方程有解。</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工业机器人运动学与力学分析</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Tree>
    <p:extLst>
      <p:ext uri="{BB962C8B-B14F-4D97-AF65-F5344CB8AC3E}">
        <p14:creationId xmlns:p14="http://schemas.microsoft.com/office/powerpoint/2010/main" val="247934176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460823" y="2392189"/>
            <a:ext cx="9703735" cy="1009547"/>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从施加在操作机手部的力和力矩开始</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依次从未杆件到机座求出所施加的力和力矩</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将式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(7-18)</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(7-19)</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合并并变成从前杆到后杆的递推公式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即</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工业机器人运动学与力学分析</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9" name=" 219"/>
          <p:cNvSpPr/>
          <p:nvPr/>
        </p:nvSpPr>
        <p:spPr>
          <a:xfrm>
            <a:off x="951682" y="869927"/>
            <a:ext cx="4037533"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TextBox 18"/>
          <p:cNvSpPr txBox="1"/>
          <p:nvPr/>
        </p:nvSpPr>
        <p:spPr>
          <a:xfrm>
            <a:off x="1115524" y="895397"/>
            <a:ext cx="4521763" cy="485525"/>
          </a:xfrm>
          <a:prstGeom prst="rect">
            <a:avLst/>
          </a:prstGeom>
          <a:noFill/>
        </p:spPr>
        <p:txBody>
          <a:bodyPr wrap="square" lIns="96433" tIns="48216" rIns="96433" bIns="48216" rtlCol="0">
            <a:spAutoFit/>
          </a:bodyPr>
          <a:lstStyle/>
          <a:p>
            <a:r>
              <a:rPr lang="zh-CN" altLang="en-US" sz="2500" b="1" dirty="0">
                <a:latin typeface="Times New Roman" panose="02020603050405020304" pitchFamily="18" charset="0"/>
                <a:ea typeface="微软雅黑" panose="020B0503020204020204" pitchFamily="34" charset="-122"/>
              </a:rPr>
              <a:t>二、工业机器人力学分析</a:t>
            </a:r>
          </a:p>
        </p:txBody>
      </p:sp>
      <mc:AlternateContent xmlns:mc="http://schemas.openxmlformats.org/markup-compatibility/2006" xmlns:a14="http://schemas.microsoft.com/office/drawing/2010/main">
        <mc:Choice Requires="a14">
          <p:sp>
            <p:nvSpPr>
              <p:cNvPr id="2" name="矩形 1"/>
              <p:cNvSpPr/>
              <p:nvPr/>
            </p:nvSpPr>
            <p:spPr>
              <a:xfrm>
                <a:off x="2198731" y="4576443"/>
                <a:ext cx="8227917" cy="504112"/>
              </a:xfrm>
              <a:prstGeom prst="rect">
                <a:avLst/>
              </a:prstGeom>
            </p:spPr>
            <p:txBody>
              <a:bodyPr wrap="square">
                <a:spAutoFit/>
              </a:bodyPr>
              <a:lstStyle/>
              <a:p>
                <a:pPr indent="266700">
                  <a:lnSpc>
                    <a:spcPts val="1575"/>
                  </a:lnSpc>
                  <a:spcAft>
                    <a:spcPts val="0"/>
                  </a:spcAft>
                </a:pPr>
                <a14:m>
                  <m:oMath xmlns:m="http://schemas.openxmlformats.org/officeDocument/2006/math">
                    <m:d>
                      <m:dPr>
                        <m:begChr m:val=""/>
                        <m:endChr m:val="}"/>
                        <m:ctrlPr>
                          <a:rPr lang="zh-CN" altLang="zh-CN" sz="21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1"/>
                                  <m:mcJc m:val="center"/>
                                </m:mcPr>
                              </m:mc>
                            </m:mcs>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𝐹</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𝑖</m:t>
                                  </m:r>
                                  <m:r>
                                    <m:rPr>
                                      <m:nor/>
                                    </m:rP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m:t>
                                  </m:r>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1</m:t>
                                  </m:r>
                                  <m:r>
                                    <m:rPr>
                                      <m:nor/>
                                    </m:rPr>
                                    <a:rPr lang="en-US" altLang="zh-CN" sz="2100">
                                      <a:solidFill>
                                        <a:srgbClr val="000000"/>
                                      </a:solidFill>
                                      <a:effectLst/>
                                      <a:latin typeface="Cambria Math" panose="02040503050406030204" pitchFamily="18" charset="0"/>
                                      <a:ea typeface="方正书宋_GBK"/>
                                      <a:cs typeface="Times New Roman" panose="02020603050405020304" pitchFamily="18" charset="0"/>
                                    </a:rPr>
                                    <m:t>,</m:t>
                                  </m:r>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𝑖</m:t>
                                  </m:r>
                                </m:sub>
                              </m:sSub>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m:t>
                              </m:r>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𝐹</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𝑖</m:t>
                                  </m:r>
                                  <m:r>
                                    <m:rPr>
                                      <m:nor/>
                                    </m:rPr>
                                    <a:rPr lang="en-US" altLang="zh-CN" sz="2100">
                                      <a:solidFill>
                                        <a:srgbClr val="000000"/>
                                      </a:solidFill>
                                      <a:effectLst/>
                                      <a:latin typeface="Cambria Math" panose="02040503050406030204" pitchFamily="18" charset="0"/>
                                      <a:ea typeface="方正书宋_GBK"/>
                                      <a:cs typeface="Times New Roman" panose="02020603050405020304" pitchFamily="18" charset="0"/>
                                    </a:rPr>
                                    <m:t>,</m:t>
                                  </m:r>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𝑖</m:t>
                                  </m:r>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+1</m:t>
                                  </m:r>
                                </m:sub>
                              </m:sSub>
                              <m:r>
                                <m:rPr>
                                  <m:nor/>
                                </m:rP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m:t>
                              </m:r>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𝑚</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𝑖</m:t>
                                  </m:r>
                                </m:sub>
                              </m:s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𝑔</m:t>
                              </m:r>
                            </m:e>
                          </m:mr>
                          <m:mr>
                            <m:e>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𝑀</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𝑖</m:t>
                                  </m:r>
                                  <m:r>
                                    <m:rPr>
                                      <m:nor/>
                                    </m:rP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m:t>
                                  </m:r>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1</m:t>
                                  </m:r>
                                  <m:r>
                                    <m:rPr>
                                      <m:nor/>
                                    </m:rPr>
                                    <a:rPr lang="en-US" altLang="zh-CN" sz="2100">
                                      <a:solidFill>
                                        <a:srgbClr val="000000"/>
                                      </a:solidFill>
                                      <a:effectLst/>
                                      <a:latin typeface="Cambria Math" panose="02040503050406030204" pitchFamily="18" charset="0"/>
                                      <a:ea typeface="方正书宋_GBK"/>
                                      <a:cs typeface="Times New Roman" panose="02020603050405020304" pitchFamily="18" charset="0"/>
                                    </a:rPr>
                                    <m:t>,</m:t>
                                  </m:r>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𝑖</m:t>
                                  </m:r>
                                </m:sub>
                              </m:sSub>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m:t>
                              </m:r>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𝑀</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𝑖</m:t>
                                  </m:r>
                                  <m:r>
                                    <m:rPr>
                                      <m:nor/>
                                    </m:rPr>
                                    <a:rPr lang="en-US" altLang="zh-CN" sz="2100">
                                      <a:solidFill>
                                        <a:srgbClr val="000000"/>
                                      </a:solidFill>
                                      <a:effectLst/>
                                      <a:latin typeface="Cambria Math" panose="02040503050406030204" pitchFamily="18" charset="0"/>
                                      <a:ea typeface="方正书宋_GBK"/>
                                      <a:cs typeface="Times New Roman" panose="02020603050405020304" pitchFamily="18" charset="0"/>
                                    </a:rPr>
                                    <m:t>,</m:t>
                                  </m:r>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𝑖</m:t>
                                  </m:r>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+1</m:t>
                                  </m:r>
                                </m:sub>
                              </m:sSub>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m:t>
                              </m:r>
                              <m:r>
                                <m:rPr>
                                  <m:nor/>
                                </m:rPr>
                                <a:rPr lang="en-US" altLang="zh-CN" sz="2100">
                                  <a:solidFill>
                                    <a:srgbClr val="000000"/>
                                  </a:solidFill>
                                  <a:effectLst/>
                                  <a:latin typeface="Cambria Math" panose="02040503050406030204" pitchFamily="18" charset="0"/>
                                  <a:ea typeface="方正书宋_GBK"/>
                                  <a:cs typeface="Times New Roman" panose="02020603050405020304" pitchFamily="18" charset="0"/>
                                </a:rPr>
                                <m:t>(</m:t>
                              </m:r>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𝑟</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𝑖</m:t>
                                  </m:r>
                                  <m:r>
                                    <m:rPr>
                                      <m:nor/>
                                    </m:rP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m:t>
                                  </m:r>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1</m:t>
                                  </m:r>
                                  <m:r>
                                    <m:rPr>
                                      <m:nor/>
                                    </m:rPr>
                                    <a:rPr lang="en-US" altLang="zh-CN" sz="2100">
                                      <a:solidFill>
                                        <a:srgbClr val="000000"/>
                                      </a:solidFill>
                                      <a:effectLst/>
                                      <a:latin typeface="Cambria Math" panose="02040503050406030204" pitchFamily="18" charset="0"/>
                                      <a:ea typeface="方正书宋_GBK"/>
                                      <a:cs typeface="Times New Roman" panose="02020603050405020304" pitchFamily="18" charset="0"/>
                                    </a:rPr>
                                    <m:t>,</m:t>
                                  </m:r>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𝑖</m:t>
                                  </m:r>
                                </m:sub>
                              </m:sSub>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m:t>
                              </m:r>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𝑟</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𝑖</m:t>
                                  </m:r>
                                  <m:r>
                                    <m:rPr>
                                      <m:nor/>
                                    </m:rPr>
                                    <a:rPr lang="en-US" altLang="zh-CN" sz="2100">
                                      <a:solidFill>
                                        <a:srgbClr val="000000"/>
                                      </a:solidFill>
                                      <a:effectLst/>
                                      <a:latin typeface="Cambria Math" panose="02040503050406030204" pitchFamily="18" charset="0"/>
                                      <a:ea typeface="方正书宋_GBK"/>
                                      <a:cs typeface="Times New Roman" panose="02020603050405020304" pitchFamily="18" charset="0"/>
                                    </a:rPr>
                                    <m:t>,</m:t>
                                  </m:r>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𝑐𝑖</m:t>
                                  </m:r>
                                </m:sub>
                              </m:sSub>
                              <m:r>
                                <m:rPr>
                                  <m:nor/>
                                </m:rPr>
                                <a:rPr lang="en-US" altLang="zh-CN" sz="2100">
                                  <a:solidFill>
                                    <a:srgbClr val="000000"/>
                                  </a:solidFill>
                                  <a:effectLst/>
                                  <a:latin typeface="Cambria Math" panose="02040503050406030204" pitchFamily="18" charset="0"/>
                                  <a:ea typeface="方正书宋_GBK"/>
                                  <a:cs typeface="Times New Roman" panose="02020603050405020304" pitchFamily="18" charset="0"/>
                                </a:rPr>
                                <m:t>)</m:t>
                              </m:r>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m:t>
                              </m:r>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𝐹</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𝑖</m:t>
                                  </m:r>
                                  <m:r>
                                    <m:rPr>
                                      <m:nor/>
                                    </m:rP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m:t>
                                  </m:r>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1</m:t>
                                  </m:r>
                                  <m:r>
                                    <m:rPr>
                                      <m:nor/>
                                    </m:rPr>
                                    <a:rPr lang="en-US" altLang="zh-CN" sz="2100">
                                      <a:solidFill>
                                        <a:srgbClr val="000000"/>
                                      </a:solidFill>
                                      <a:effectLst/>
                                      <a:latin typeface="Cambria Math" panose="02040503050406030204" pitchFamily="18" charset="0"/>
                                      <a:ea typeface="方正书宋_GBK"/>
                                      <a:cs typeface="Times New Roman" panose="02020603050405020304" pitchFamily="18" charset="0"/>
                                    </a:rPr>
                                    <m:t>,</m:t>
                                  </m:r>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𝑖</m:t>
                                  </m:r>
                                </m:sub>
                              </m:sSub>
                              <m:r>
                                <m:rPr>
                                  <m:nor/>
                                </m:rP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m:t>
                              </m:r>
                              <m:r>
                                <m:rPr>
                                  <m:nor/>
                                </m:rPr>
                                <a:rPr lang="en-US" altLang="zh-CN" sz="2100">
                                  <a:solidFill>
                                    <a:srgbClr val="000000"/>
                                  </a:solidFill>
                                  <a:effectLst/>
                                  <a:latin typeface="Cambria Math" panose="02040503050406030204" pitchFamily="18" charset="0"/>
                                  <a:ea typeface="方正书宋_GBK"/>
                                  <a:cs typeface="Times New Roman" panose="02020603050405020304" pitchFamily="18" charset="0"/>
                                </a:rPr>
                                <m:t>(</m:t>
                              </m:r>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𝑟</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𝑖</m:t>
                                  </m:r>
                                  <m:r>
                                    <m:rPr>
                                      <m:nor/>
                                    </m:rPr>
                                    <a:rPr lang="en-US" altLang="zh-CN" sz="2100">
                                      <a:solidFill>
                                        <a:srgbClr val="000000"/>
                                      </a:solidFill>
                                      <a:effectLst/>
                                      <a:latin typeface="Cambria Math" panose="02040503050406030204" pitchFamily="18" charset="0"/>
                                      <a:ea typeface="方正书宋_GBK"/>
                                      <a:cs typeface="Times New Roman" panose="02020603050405020304" pitchFamily="18" charset="0"/>
                                    </a:rPr>
                                    <m:t>,</m:t>
                                  </m:r>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𝑐</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𝑖</m:t>
                                      </m:r>
                                    </m:sub>
                                  </m:sSub>
                                </m:sub>
                              </m:sSub>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m:t>
                              </m:r>
                              <m:sSub>
                                <m:sSubPr>
                                  <m:ctrlPr>
                                    <a:rPr lang="zh-CN" altLang="zh-CN" sz="2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𝐹</m:t>
                                  </m:r>
                                </m:e>
                                <m:sub>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𝑖</m:t>
                                  </m:r>
                                  <m:r>
                                    <m:rPr>
                                      <m:nor/>
                                    </m:rPr>
                                    <a:rPr lang="en-US" altLang="zh-CN" sz="2100">
                                      <a:solidFill>
                                        <a:srgbClr val="000000"/>
                                      </a:solidFill>
                                      <a:effectLst/>
                                      <a:latin typeface="Cambria Math" panose="02040503050406030204" pitchFamily="18" charset="0"/>
                                      <a:ea typeface="方正书宋_GBK"/>
                                      <a:cs typeface="Times New Roman" panose="02020603050405020304" pitchFamily="18" charset="0"/>
                                    </a:rPr>
                                    <m:t>,</m:t>
                                  </m:r>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𝑖</m:t>
                                  </m:r>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+1</m:t>
                                  </m:r>
                                </m:sub>
                              </m:sSub>
                              <m:r>
                                <m:rPr>
                                  <m:nor/>
                                </m:rPr>
                                <a:rPr lang="en-US" altLang="zh-CN" sz="2100">
                                  <a:solidFill>
                                    <a:srgbClr val="000000"/>
                                  </a:solidFill>
                                  <a:effectLst/>
                                  <a:latin typeface="Cambria Math" panose="02040503050406030204" pitchFamily="18" charset="0"/>
                                  <a:ea typeface="方正书宋_GBK"/>
                                  <a:cs typeface="Times New Roman" panose="02020603050405020304" pitchFamily="18" charset="0"/>
                                </a:rPr>
                                <m:t>)</m:t>
                              </m:r>
                            </m:e>
                          </m:mr>
                          <m:mr>
                            <m:e>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𝑖</m:t>
                              </m:r>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=1</m:t>
                              </m:r>
                              <m:r>
                                <m:rPr>
                                  <m:nor/>
                                </m:rPr>
                                <a:rPr lang="en-US" altLang="zh-CN" sz="2100">
                                  <a:solidFill>
                                    <a:srgbClr val="000000"/>
                                  </a:solidFill>
                                  <a:effectLst/>
                                  <a:latin typeface="Cambria Math" panose="02040503050406030204" pitchFamily="18" charset="0"/>
                                  <a:ea typeface="方正书宋_GBK"/>
                                  <a:cs typeface="Times New Roman" panose="02020603050405020304" pitchFamily="18" charset="0"/>
                                </a:rPr>
                                <m:t>,</m:t>
                              </m:r>
                              <m:r>
                                <a:rPr lang="en-US" altLang="zh-CN" sz="2100">
                                  <a:solidFill>
                                    <a:srgbClr val="000000"/>
                                  </a:solidFill>
                                  <a:effectLst/>
                                  <a:latin typeface="Cambria Math" panose="02040503050406030204" pitchFamily="18" charset="0"/>
                                  <a:ea typeface="方正书宋_GBK"/>
                                  <a:cs typeface="Times New Roman" panose="02020603050405020304" pitchFamily="18" charset="0"/>
                                </a:rPr>
                                <m:t>2</m:t>
                              </m:r>
                              <m:r>
                                <m:rPr>
                                  <m:nor/>
                                </m:rPr>
                                <a:rPr lang="en-US" altLang="zh-CN" sz="2100">
                                  <a:solidFill>
                                    <a:srgbClr val="000000"/>
                                  </a:solidFill>
                                  <a:effectLst/>
                                  <a:latin typeface="Cambria Math" panose="02040503050406030204" pitchFamily="18" charset="0"/>
                                  <a:ea typeface="方正书宋_GBK"/>
                                  <a:cs typeface="Times New Roman" panose="02020603050405020304" pitchFamily="18" charset="0"/>
                                </a:rPr>
                                <m:t>,</m:t>
                              </m:r>
                              <m:r>
                                <m:rPr>
                                  <m:nor/>
                                </m:rPr>
                                <a:rPr lang="en-US" altLang="zh-CN" sz="2100">
                                  <a:solidFill>
                                    <a:srgbClr val="000000"/>
                                  </a:solidFill>
                                  <a:effectLst/>
                                  <a:latin typeface="NEU-BZ"/>
                                  <a:ea typeface="方正书宋_GBK"/>
                                  <a:cs typeface="Times New Roman" panose="02020603050405020304" pitchFamily="18" charset="0"/>
                                </a:rPr>
                                <m:t>…</m:t>
                              </m:r>
                              <m:r>
                                <m:rPr>
                                  <m:nor/>
                                </m:rPr>
                                <a:rPr lang="en-US" altLang="zh-CN" sz="2100">
                                  <a:solidFill>
                                    <a:srgbClr val="000000"/>
                                  </a:solidFill>
                                  <a:effectLst/>
                                  <a:latin typeface="Cambria Math" panose="02040503050406030204" pitchFamily="18" charset="0"/>
                                  <a:ea typeface="方正书宋_GBK"/>
                                  <a:cs typeface="Times New Roman" panose="02020603050405020304" pitchFamily="18" charset="0"/>
                                </a:rPr>
                                <m:t>,</m:t>
                              </m:r>
                              <m:r>
                                <a:rPr lang="en-US" altLang="zh-CN" sz="2100" i="1">
                                  <a:solidFill>
                                    <a:srgbClr val="000000"/>
                                  </a:solidFill>
                                  <a:effectLst/>
                                  <a:latin typeface="Cambria Math" panose="02040503050406030204" pitchFamily="18" charset="0"/>
                                  <a:ea typeface="方正书宋_GBK"/>
                                  <a:cs typeface="Times New Roman" panose="02020603050405020304" pitchFamily="18" charset="0"/>
                                </a:rPr>
                                <m:t>𝑛</m:t>
                              </m:r>
                            </m:e>
                          </m:mr>
                        </m:m>
                      </m:e>
                    </m:d>
                  </m:oMath>
                </a14:m>
                <a:r>
                  <a:rPr lang="en-US" altLang="zh-CN" sz="2100" dirty="0">
                    <a:solidFill>
                      <a:srgbClr val="000000"/>
                    </a:solidFill>
                    <a:effectLst/>
                    <a:latin typeface="方正书宋_GBK"/>
                    <a:ea typeface="方正书宋_GBK"/>
                    <a:cs typeface="Times New Roman" panose="02020603050405020304" pitchFamily="18" charset="0"/>
                  </a:rPr>
                  <a:t>(</a:t>
                </a:r>
                <a:r>
                  <a:rPr lang="en-US" altLang="zh-CN" sz="2100" dirty="0">
                    <a:solidFill>
                      <a:srgbClr val="000000"/>
                    </a:solidFill>
                    <a:effectLst/>
                    <a:latin typeface="NEU-BZ-S92"/>
                    <a:ea typeface="方正书宋_GBK"/>
                    <a:cs typeface="Times New Roman" panose="02020603050405020304" pitchFamily="18" charset="0"/>
                  </a:rPr>
                  <a:t>7</a:t>
                </a:r>
                <a:r>
                  <a:rPr lang="en-US" altLang="zh-CN" sz="2100" i="1" dirty="0">
                    <a:solidFill>
                      <a:srgbClr val="000000"/>
                    </a:solidFill>
                    <a:effectLst/>
                    <a:latin typeface="NEU-BZ-S92"/>
                    <a:ea typeface="方正书宋_GBK"/>
                    <a:cs typeface="Times New Roman" panose="02020603050405020304" pitchFamily="18" charset="0"/>
                  </a:rPr>
                  <a:t>-</a:t>
                </a:r>
                <a:r>
                  <a:rPr lang="en-US" altLang="zh-CN" sz="2100" dirty="0">
                    <a:solidFill>
                      <a:srgbClr val="000000"/>
                    </a:solidFill>
                    <a:effectLst/>
                    <a:latin typeface="NEU-BZ-S92"/>
                    <a:ea typeface="方正书宋_GBK"/>
                    <a:cs typeface="Times New Roman" panose="02020603050405020304" pitchFamily="18" charset="0"/>
                  </a:rPr>
                  <a:t>20</a:t>
                </a:r>
                <a:r>
                  <a:rPr lang="en-US" altLang="zh-CN" sz="2100" dirty="0">
                    <a:solidFill>
                      <a:srgbClr val="000000"/>
                    </a:solidFill>
                    <a:effectLst/>
                    <a:latin typeface="方正书宋_GBK"/>
                    <a:ea typeface="方正书宋_GBK"/>
                    <a:cs typeface="Times New Roman" panose="02020603050405020304" pitchFamily="18" charset="0"/>
                  </a:rPr>
                  <a:t>)</a:t>
                </a:r>
                <a:endParaRPr lang="zh-CN" altLang="zh-CN" sz="2100" dirty="0">
                  <a:solidFill>
                    <a:srgbClr val="000000"/>
                  </a:solidFill>
                  <a:effectLst/>
                  <a:latin typeface="NEU-BZ-S92"/>
                  <a:ea typeface="方正书宋_GBK"/>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2198731" y="4576443"/>
                <a:ext cx="8227917" cy="504112"/>
              </a:xfrm>
              <a:prstGeom prst="rect">
                <a:avLst/>
              </a:prstGeom>
              <a:blipFill>
                <a:blip r:embed="rId4"/>
                <a:stretch>
                  <a:fillRect t="-107317"/>
                </a:stretch>
              </a:blipFill>
            </p:spPr>
            <p:txBody>
              <a:bodyPr/>
              <a:lstStyle/>
              <a:p>
                <a:r>
                  <a:rPr lang="zh-CN" altLang="en-US">
                    <a:noFill/>
                  </a:rPr>
                  <a:t> </a:t>
                </a:r>
              </a:p>
            </p:txBody>
          </p:sp>
        </mc:Fallback>
      </mc:AlternateContent>
      <p:sp>
        <p:nvSpPr>
          <p:cNvPr id="12" name="矩形: 圆角 11">
            <a:extLst>
              <a:ext uri="{FF2B5EF4-FFF2-40B4-BE49-F238E27FC236}">
                <a16:creationId xmlns:a16="http://schemas.microsoft.com/office/drawing/2014/main" id="{23F61314-472A-4C26-875D-563ADECD8D83}"/>
              </a:ext>
            </a:extLst>
          </p:cNvPr>
          <p:cNvSpPr/>
          <p:nvPr/>
        </p:nvSpPr>
        <p:spPr>
          <a:xfrm>
            <a:off x="2324919" y="3745107"/>
            <a:ext cx="7560840" cy="1555428"/>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Tree>
    <p:extLst>
      <p:ext uri="{BB962C8B-B14F-4D97-AF65-F5344CB8AC3E}">
        <p14:creationId xmlns:p14="http://schemas.microsoft.com/office/powerpoint/2010/main" val="159327020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461595" y="2178607"/>
            <a:ext cx="9703735" cy="3975358"/>
          </a:xfrm>
          <a:prstGeom prst="rect">
            <a:avLst/>
          </a:prstGeom>
          <a:noFill/>
        </p:spPr>
        <p:txBody>
          <a:bodyPr wrap="square" lIns="96433" tIns="48216" rIns="96433" bIns="48216" rtlCol="0">
            <a:spAutoFit/>
          </a:bodyPr>
          <a:lstStyle/>
          <a:p>
            <a:pPr indent="531719">
              <a:lnSpc>
                <a:spcPct val="150000"/>
              </a:lnSpc>
            </a:pP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工业机器人操作</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是一个非常复杂的动力学系统</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目前已提出了多种动力学分析方法</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它们分别基于不同的力学方程和原理</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如</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牛顿</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欧拉方程、拉格朗日方程、凯恩方程、阿贝尔方程、广义达朗贝尔原理</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等。这里仅就用牛顿</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欧拉方程建立的工业机器人动力学方程作简要介绍。</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由理论力学知识可知</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一个刚体的运动可分解为固定在刚体上的任意点的移动以及该刚体绕这一定点的转动两部分。同样动力学方程也可以用两个方程来表达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一个用以描述质心的移动</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另一个描述绕质心的转动。前者称为牛顿运动方程</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后者称为欧拉运动方程</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工业机器人运动学与力学分析</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4" name="TextBox 23"/>
          <p:cNvSpPr txBox="1"/>
          <p:nvPr/>
        </p:nvSpPr>
        <p:spPr>
          <a:xfrm>
            <a:off x="1460823" y="1402460"/>
            <a:ext cx="8985721" cy="601422"/>
          </a:xfrm>
          <a:prstGeom prst="rect">
            <a:avLst/>
          </a:prstGeom>
          <a:noFill/>
        </p:spPr>
        <p:txBody>
          <a:bodyPr wrap="square" lIns="96433" tIns="48216" rIns="96433" bIns="48216" rtlCol="0">
            <a:spAutoFit/>
          </a:bodyPr>
          <a:lstStyle/>
          <a:p>
            <a:pPr>
              <a:lnSpc>
                <a:spcPct val="150000"/>
              </a:lnSpc>
            </a:pPr>
            <a:r>
              <a:rPr lang="en-US" altLang="zh-CN" sz="2500" dirty="0">
                <a:latin typeface="Times New Roman" panose="02020603050405020304" pitchFamily="18" charset="0"/>
                <a:ea typeface="隶书" panose="02010509060101010101" pitchFamily="49" charset="-122"/>
              </a:rPr>
              <a:t>2.</a:t>
            </a:r>
            <a:r>
              <a:rPr lang="zh-CN" altLang="en-US" sz="2500" dirty="0">
                <a:latin typeface="Times New Roman" panose="02020603050405020304" pitchFamily="18" charset="0"/>
                <a:ea typeface="隶书" panose="02010509060101010101" pitchFamily="49" charset="-122"/>
              </a:rPr>
              <a:t>动力学分析</a:t>
            </a:r>
          </a:p>
        </p:txBody>
      </p:sp>
    </p:spTree>
    <p:extLst>
      <p:ext uri="{BB962C8B-B14F-4D97-AF65-F5344CB8AC3E}">
        <p14:creationId xmlns:p14="http://schemas.microsoft.com/office/powerpoint/2010/main" val="335126226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 name="TextBox 17"/>
              <p:cNvSpPr txBox="1"/>
              <p:nvPr/>
            </p:nvSpPr>
            <p:spPr>
              <a:xfrm>
                <a:off x="1388815" y="2071218"/>
                <a:ext cx="9703735" cy="2036366"/>
              </a:xfrm>
              <a:prstGeom prst="rect">
                <a:avLst/>
              </a:prstGeom>
              <a:noFill/>
            </p:spPr>
            <p:txBody>
              <a:bodyPr wrap="square" lIns="96433" tIns="48216" rIns="96433" bIns="48216" rtlCol="0">
                <a:spAutoFit/>
              </a:bodyPr>
              <a:lstStyle/>
              <a:p>
                <a:pPr indent="531719">
                  <a:lnSpc>
                    <a:spcPct val="150000"/>
                  </a:lnSpc>
                </a:pP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取工业机器人手臂的单个杆件作为自由体</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其受力分析如图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7-24</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所示。图中</a:t>
                </a:r>
                <a:r>
                  <a:rPr lang="en-US" altLang="zh-CN" sz="2100" dirty="0" err="1">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sz="2100" baseline="-25000" dirty="0" err="1">
                    <a:latin typeface="Times New Roman" panose="02020603050405020304" pitchFamily="18" charset="0"/>
                    <a:ea typeface="微软雅黑" panose="020B0503020204020204" pitchFamily="34" charset="-122"/>
                    <a:cs typeface="Times New Roman" panose="02020603050405020304" pitchFamily="18" charset="0"/>
                  </a:rPr>
                  <a:t>ci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为杆件</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相对于固定坐标系的质心速度</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err="1">
                    <a:latin typeface="Times New Roman" panose="02020603050405020304" pitchFamily="18" charset="0"/>
                    <a:ea typeface="微软雅黑" panose="020B0503020204020204" pitchFamily="34" charset="-122"/>
                    <a:cs typeface="Times New Roman" panose="02020603050405020304" pitchFamily="18" charset="0"/>
                  </a:rPr>
                  <a:t>ω</a:t>
                </a:r>
                <a:r>
                  <a:rPr lang="en-US" altLang="zh-CN" sz="2100" baseline="-25000" dirty="0" err="1">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为杆件</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的转动角速度</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其余同图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7-21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因为固定坐标系是惯性参考系</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所以杆件</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的惯性力为</a:t>
                </a:r>
                <a:r>
                  <a:rPr lang="en-US" altLang="zh-CN" sz="2100" b="1" i="1" dirty="0">
                    <a:solidFill>
                      <a:srgbClr val="FF0000"/>
                    </a:solidFill>
                    <a:effectLst/>
                    <a:latin typeface="NEU-BZ-S92"/>
                    <a:ea typeface="方正书宋_GBK"/>
                    <a:cs typeface="Times New Roman" panose="02020603050405020304" pitchFamily="18" charset="0"/>
                  </a:rPr>
                  <a:t>-m</a:t>
                </a:r>
                <a:r>
                  <a:rPr lang="en-US" altLang="zh-CN" sz="2100" b="1" i="1" baseline="-25000" dirty="0">
                    <a:solidFill>
                      <a:srgbClr val="FF0000"/>
                    </a:solidFill>
                    <a:effectLst/>
                    <a:latin typeface="NEU-BZ-S92"/>
                    <a:ea typeface="方正书宋_GBK"/>
                    <a:cs typeface="Times New Roman" panose="02020603050405020304" pitchFamily="18" charset="0"/>
                  </a:rPr>
                  <a:t>i</a:t>
                </a:r>
                <a14:m>
                  <m:oMath xmlns:m="http://schemas.openxmlformats.org/officeDocument/2006/math">
                    <m:acc>
                      <m:accPr>
                        <m:chr m:val="̇"/>
                        <m:ctrlPr>
                          <a:rPr lang="zh-CN" altLang="en-US" sz="2100" b="1" i="1" smtClean="0">
                            <a:solidFill>
                              <a:srgbClr val="FF0000"/>
                            </a:solidFill>
                            <a:effectLst/>
                            <a:latin typeface="Cambria Math" panose="02040503050406030204" pitchFamily="18" charset="0"/>
                            <a:cs typeface="Times New Roman" panose="02020603050405020304" pitchFamily="18" charset="0"/>
                          </a:rPr>
                        </m:ctrlPr>
                      </m:accPr>
                      <m:e>
                        <m:sSub>
                          <m:sSubPr>
                            <m:ctrlPr>
                              <a:rPr lang="zh-CN" altLang="zh-CN" sz="21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1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v</m:t>
                            </m:r>
                          </m:e>
                          <m:sub>
                            <m:r>
                              <a:rPr lang="en-US" altLang="zh-CN" sz="2100" b="1" i="1">
                                <a:solidFill>
                                  <a:srgbClr val="FF0000"/>
                                </a:solidFill>
                                <a:latin typeface="Cambria Math" panose="02040503050406030204" pitchFamily="18" charset="0"/>
                                <a:ea typeface="方正书宋_GBK"/>
                                <a:cs typeface="Times New Roman" panose="02020603050405020304" pitchFamily="18" charset="0"/>
                              </a:rPr>
                              <m:t>𝒄𝒊</m:t>
                            </m:r>
                          </m:sub>
                        </m:sSub>
                      </m:e>
                    </m:acc>
                  </m:oMath>
                </a14:m>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，惯性力加入到静力学平衡方程式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(7-18)</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中</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于是有牛顿运动方程</a:t>
                </a:r>
              </a:p>
            </p:txBody>
          </p:sp>
        </mc:Choice>
        <mc:Fallback xmlns="">
          <p:sp>
            <p:nvSpPr>
              <p:cNvPr id="18" name="TextBox 17"/>
              <p:cNvSpPr txBox="1">
                <a:spLocks noRot="1" noChangeAspect="1" noMove="1" noResize="1" noEditPoints="1" noAdjustHandles="1" noChangeArrowheads="1" noChangeShapeType="1" noTextEdit="1"/>
              </p:cNvSpPr>
              <p:nvPr/>
            </p:nvSpPr>
            <p:spPr>
              <a:xfrm>
                <a:off x="1388815" y="2071218"/>
                <a:ext cx="9703735" cy="2036366"/>
              </a:xfrm>
              <a:prstGeom prst="rect">
                <a:avLst/>
              </a:prstGeom>
              <a:blipFill>
                <a:blip r:embed="rId3"/>
                <a:stretch>
                  <a:fillRect l="-654" b="-1863"/>
                </a:stretch>
              </a:blipFill>
            </p:spPr>
            <p:txBody>
              <a:bodyPr/>
              <a:lstStyle/>
              <a:p>
                <a:r>
                  <a:rPr lang="zh-CN" altLang="en-US">
                    <a:noFill/>
                  </a:rPr>
                  <a:t> </a:t>
                </a:r>
              </a:p>
            </p:txBody>
          </p:sp>
        </mc:Fallback>
      </mc:AlternateContent>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工业机器人运动学与力学分析</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4"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mc:AlternateContent xmlns:mc="http://schemas.openxmlformats.org/markup-compatibility/2006" xmlns:a14="http://schemas.microsoft.com/office/drawing/2010/main">
        <mc:Choice Requires="a14">
          <p:sp>
            <p:nvSpPr>
              <p:cNvPr id="2" name="矩形 1"/>
              <p:cNvSpPr/>
              <p:nvPr/>
            </p:nvSpPr>
            <p:spPr>
              <a:xfrm>
                <a:off x="3804790" y="4586511"/>
                <a:ext cx="4871783" cy="315792"/>
              </a:xfrm>
              <a:prstGeom prst="rect">
                <a:avLst/>
              </a:prstGeom>
            </p:spPr>
            <p:txBody>
              <a:bodyPr wrap="none">
                <a:spAutoFit/>
              </a:bodyPr>
              <a:lstStyle/>
              <a:p>
                <a:pPr indent="266700">
                  <a:lnSpc>
                    <a:spcPts val="1575"/>
                  </a:lnSpc>
                  <a:spcAft>
                    <a:spcPts val="0"/>
                  </a:spcAft>
                </a:pPr>
                <a:r>
                  <a:rPr lang="en-US" altLang="zh-CN" sz="2100" b="1" i="1" dirty="0">
                    <a:solidFill>
                      <a:srgbClr val="FF0000"/>
                    </a:solidFill>
                    <a:latin typeface="NEU-BZ-S92"/>
                    <a:ea typeface="方正书宋_GBK"/>
                    <a:cs typeface="Times New Roman" panose="02020603050405020304" pitchFamily="18" charset="0"/>
                  </a:rPr>
                  <a:t>F</a:t>
                </a:r>
                <a:r>
                  <a:rPr lang="en-US" altLang="zh-CN" sz="2100" b="1" i="1" baseline="-25000" dirty="0">
                    <a:solidFill>
                      <a:srgbClr val="FF0000"/>
                    </a:solidFill>
                    <a:effectLst/>
                    <a:latin typeface="NEU-BZ-S92"/>
                    <a:ea typeface="方正书宋_GBK"/>
                    <a:cs typeface="Times New Roman" panose="02020603050405020304" pitchFamily="18" charset="0"/>
                  </a:rPr>
                  <a:t>i-</a:t>
                </a:r>
                <a:r>
                  <a:rPr lang="en-US" altLang="zh-CN" sz="2100" b="1" baseline="-25000" dirty="0">
                    <a:solidFill>
                      <a:srgbClr val="FF0000"/>
                    </a:solidFill>
                    <a:effectLst/>
                    <a:latin typeface="NEU-BZ-S92"/>
                    <a:ea typeface="方正书宋_GBK"/>
                    <a:cs typeface="Times New Roman" panose="02020603050405020304" pitchFamily="18" charset="0"/>
                  </a:rPr>
                  <a:t>1</a:t>
                </a:r>
                <a:r>
                  <a:rPr lang="en-US" altLang="zh-CN" sz="2100" b="1" baseline="-25000" dirty="0">
                    <a:solidFill>
                      <a:srgbClr val="FF0000"/>
                    </a:solidFill>
                    <a:effectLst/>
                    <a:latin typeface="方正书宋_GBK"/>
                    <a:ea typeface="方正书宋_GBK"/>
                    <a:cs typeface="Times New Roman" panose="02020603050405020304" pitchFamily="18" charset="0"/>
                  </a:rPr>
                  <a:t>,</a:t>
                </a:r>
                <a:r>
                  <a:rPr lang="en-US" altLang="zh-CN" sz="2100" b="1" i="1" baseline="-25000" dirty="0">
                    <a:solidFill>
                      <a:srgbClr val="FF0000"/>
                    </a:solidFill>
                    <a:effectLst/>
                    <a:latin typeface="NEU-BZ-S92"/>
                    <a:ea typeface="方正书宋_GBK"/>
                    <a:cs typeface="Times New Roman" panose="02020603050405020304" pitchFamily="18" charset="0"/>
                  </a:rPr>
                  <a:t>i</a:t>
                </a:r>
                <a:r>
                  <a:rPr lang="en-US" altLang="zh-CN" sz="2100" b="1" i="1" dirty="0">
                    <a:solidFill>
                      <a:srgbClr val="FF0000"/>
                    </a:solidFill>
                    <a:effectLst/>
                    <a:latin typeface="NEU-BZ-S92"/>
                    <a:ea typeface="方正书宋_GBK"/>
                    <a:cs typeface="Times New Roman" panose="02020603050405020304" pitchFamily="18" charset="0"/>
                  </a:rPr>
                  <a:t>-F</a:t>
                </a:r>
                <a:r>
                  <a:rPr lang="en-US" altLang="zh-CN" sz="2100" b="1" i="1" baseline="-25000" dirty="0">
                    <a:solidFill>
                      <a:srgbClr val="FF0000"/>
                    </a:solidFill>
                    <a:effectLst/>
                    <a:latin typeface="NEU-BZ-S92"/>
                    <a:ea typeface="方正书宋_GBK"/>
                    <a:cs typeface="Times New Roman" panose="02020603050405020304" pitchFamily="18" charset="0"/>
                  </a:rPr>
                  <a:t>i</a:t>
                </a:r>
                <a:r>
                  <a:rPr lang="en-US" altLang="zh-CN" sz="2100" b="1" baseline="-25000" dirty="0">
                    <a:solidFill>
                      <a:srgbClr val="FF0000"/>
                    </a:solidFill>
                    <a:effectLst/>
                    <a:latin typeface="方正书宋_GBK"/>
                    <a:ea typeface="方正书宋_GBK"/>
                    <a:cs typeface="Times New Roman" panose="02020603050405020304" pitchFamily="18" charset="0"/>
                  </a:rPr>
                  <a:t>,</a:t>
                </a:r>
                <a:r>
                  <a:rPr lang="en-US" altLang="zh-CN" sz="2100" b="1" i="1" baseline="-25000" dirty="0">
                    <a:solidFill>
                      <a:srgbClr val="FF0000"/>
                    </a:solidFill>
                    <a:effectLst/>
                    <a:latin typeface="NEU-BZ-S92"/>
                    <a:ea typeface="方正书宋_GBK"/>
                    <a:cs typeface="Times New Roman" panose="02020603050405020304" pitchFamily="18" charset="0"/>
                  </a:rPr>
                  <a:t>i+</a:t>
                </a:r>
                <a:r>
                  <a:rPr lang="en-US" altLang="zh-CN" sz="2100" b="1" baseline="-25000" dirty="0">
                    <a:solidFill>
                      <a:srgbClr val="FF0000"/>
                    </a:solidFill>
                    <a:effectLst/>
                    <a:latin typeface="NEU-BZ-S92"/>
                    <a:ea typeface="方正书宋_GBK"/>
                    <a:cs typeface="Times New Roman" panose="02020603050405020304" pitchFamily="18" charset="0"/>
                  </a:rPr>
                  <a:t>1</a:t>
                </a:r>
                <a:r>
                  <a:rPr lang="en-US" altLang="zh-CN" sz="2100" b="1" i="1" dirty="0">
                    <a:solidFill>
                      <a:srgbClr val="FF0000"/>
                    </a:solidFill>
                    <a:effectLst/>
                    <a:latin typeface="NEU-BZ-S92"/>
                    <a:ea typeface="方正书宋_GBK"/>
                    <a:cs typeface="Times New Roman" panose="02020603050405020304" pitchFamily="18" charset="0"/>
                  </a:rPr>
                  <a:t>+m</a:t>
                </a:r>
                <a:r>
                  <a:rPr lang="en-US" altLang="zh-CN" sz="2100" b="1" i="1" baseline="-25000" dirty="0">
                    <a:solidFill>
                      <a:srgbClr val="FF0000"/>
                    </a:solidFill>
                    <a:effectLst/>
                    <a:latin typeface="NEU-BZ-S92"/>
                    <a:ea typeface="方正书宋_GBK"/>
                    <a:cs typeface="Times New Roman" panose="02020603050405020304" pitchFamily="18" charset="0"/>
                  </a:rPr>
                  <a:t>i</a:t>
                </a:r>
                <a:r>
                  <a:rPr lang="en-US" altLang="zh-CN" sz="2100" b="1" i="1" dirty="0">
                    <a:solidFill>
                      <a:srgbClr val="FF0000"/>
                    </a:solidFill>
                    <a:effectLst/>
                    <a:latin typeface="NEU-BZ-S92"/>
                    <a:ea typeface="方正书宋_GBK"/>
                    <a:cs typeface="Times New Roman" panose="02020603050405020304" pitchFamily="18" charset="0"/>
                  </a:rPr>
                  <a:t>g-m</a:t>
                </a:r>
                <a:r>
                  <a:rPr lang="en-US" altLang="zh-CN" sz="2100" b="1" i="1" baseline="-25000" dirty="0">
                    <a:solidFill>
                      <a:srgbClr val="FF0000"/>
                    </a:solidFill>
                    <a:effectLst/>
                    <a:latin typeface="NEU-BZ-S92"/>
                    <a:ea typeface="方正书宋_GBK"/>
                    <a:cs typeface="Times New Roman" panose="02020603050405020304" pitchFamily="18" charset="0"/>
                  </a:rPr>
                  <a:t>i</a:t>
                </a:r>
                <a14:m>
                  <m:oMath xmlns:m="http://schemas.openxmlformats.org/officeDocument/2006/math">
                    <m:acc>
                      <m:accPr>
                        <m:chr m:val="̇"/>
                        <m:ctrlPr>
                          <a:rPr lang="zh-CN" altLang="en-US" sz="2100" b="1" i="1" smtClean="0">
                            <a:solidFill>
                              <a:srgbClr val="FF0000"/>
                            </a:solidFill>
                            <a:effectLst/>
                            <a:latin typeface="Cambria Math" panose="02040503050406030204" pitchFamily="18" charset="0"/>
                            <a:cs typeface="Times New Roman" panose="02020603050405020304" pitchFamily="18" charset="0"/>
                          </a:rPr>
                        </m:ctrlPr>
                      </m:accPr>
                      <m:e>
                        <m:sSub>
                          <m:sSubPr>
                            <m:ctrlPr>
                              <a:rPr lang="zh-CN" altLang="zh-CN" sz="21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1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v</m:t>
                            </m:r>
                          </m:e>
                          <m:sub>
                            <m:r>
                              <a:rPr lang="en-US" altLang="zh-CN" sz="2100" b="1" i="1">
                                <a:solidFill>
                                  <a:srgbClr val="FF0000"/>
                                </a:solidFill>
                                <a:latin typeface="Cambria Math" panose="02040503050406030204" pitchFamily="18" charset="0"/>
                                <a:ea typeface="方正书宋_GBK"/>
                                <a:cs typeface="Times New Roman" panose="02020603050405020304" pitchFamily="18" charset="0"/>
                              </a:rPr>
                              <m:t>𝒄𝒊</m:t>
                            </m:r>
                          </m:sub>
                        </m:sSub>
                      </m:e>
                    </m:acc>
                  </m:oMath>
                </a14:m>
                <a:r>
                  <a:rPr lang="en-US" altLang="zh-CN" sz="2100" b="1" i="1" dirty="0">
                    <a:solidFill>
                      <a:srgbClr val="FF0000"/>
                    </a:solidFill>
                    <a:effectLst/>
                    <a:latin typeface="NEU-BZ-S92"/>
                    <a:ea typeface="方正书宋_GBK"/>
                    <a:cs typeface="Times New Roman" panose="02020603050405020304" pitchFamily="18" charset="0"/>
                  </a:rPr>
                  <a:t>=</a:t>
                </a:r>
                <a:r>
                  <a:rPr lang="en-US" altLang="zh-CN" sz="2100" b="1" dirty="0">
                    <a:solidFill>
                      <a:srgbClr val="FF0000"/>
                    </a:solidFill>
                    <a:effectLst/>
                    <a:latin typeface="NEU-BZ-S92"/>
                    <a:ea typeface="方正书宋_GBK"/>
                    <a:cs typeface="Times New Roman" panose="02020603050405020304" pitchFamily="18" charset="0"/>
                  </a:rPr>
                  <a:t>0</a:t>
                </a:r>
                <a:r>
                  <a:rPr lang="zh-CN" altLang="zh-CN" sz="2100" b="1" i="1" dirty="0">
                    <a:solidFill>
                      <a:srgbClr val="FF0000"/>
                    </a:solidFill>
                    <a:effectLst/>
                    <a:latin typeface="NEU-BZ-S92"/>
                    <a:ea typeface="方正书宋_GBK"/>
                    <a:cs typeface="Times New Roman" panose="02020603050405020304" pitchFamily="18" charset="0"/>
                  </a:rPr>
                  <a:t>　</a:t>
                </a:r>
                <a:r>
                  <a:rPr lang="en-US" altLang="zh-CN" sz="2100" b="1" i="1" dirty="0">
                    <a:solidFill>
                      <a:srgbClr val="FF0000"/>
                    </a:solidFill>
                    <a:effectLst/>
                    <a:latin typeface="NEU-BZ-S92"/>
                    <a:ea typeface="方正书宋_GBK"/>
                    <a:cs typeface="Times New Roman" panose="02020603050405020304" pitchFamily="18" charset="0"/>
                  </a:rPr>
                  <a:t>i=</a:t>
                </a:r>
                <a:r>
                  <a:rPr lang="en-US" altLang="zh-CN" sz="2100" b="1" dirty="0">
                    <a:solidFill>
                      <a:srgbClr val="FF0000"/>
                    </a:solidFill>
                    <a:effectLst/>
                    <a:latin typeface="NEU-BZ-S92"/>
                    <a:ea typeface="方正书宋_GBK"/>
                    <a:cs typeface="Times New Roman" panose="02020603050405020304" pitchFamily="18" charset="0"/>
                  </a:rPr>
                  <a:t>1</a:t>
                </a:r>
                <a:r>
                  <a:rPr lang="en-US" altLang="zh-CN" sz="2100" b="1" dirty="0">
                    <a:solidFill>
                      <a:srgbClr val="FF0000"/>
                    </a:solidFill>
                    <a:effectLst/>
                    <a:latin typeface="方正书宋_GBK"/>
                    <a:ea typeface="方正书宋_GBK"/>
                    <a:cs typeface="Times New Roman" panose="02020603050405020304" pitchFamily="18" charset="0"/>
                  </a:rPr>
                  <a:t>,</a:t>
                </a:r>
                <a:r>
                  <a:rPr lang="en-US" altLang="zh-CN" sz="2100" b="1" dirty="0">
                    <a:solidFill>
                      <a:srgbClr val="FF0000"/>
                    </a:solidFill>
                    <a:effectLst/>
                    <a:latin typeface="NEU-BZ-S92"/>
                    <a:ea typeface="方正书宋_GBK"/>
                    <a:cs typeface="Times New Roman" panose="02020603050405020304" pitchFamily="18" charset="0"/>
                  </a:rPr>
                  <a:t>2</a:t>
                </a:r>
                <a:r>
                  <a:rPr lang="en-US" altLang="zh-CN" sz="2100" b="1" dirty="0">
                    <a:solidFill>
                      <a:srgbClr val="FF0000"/>
                    </a:solidFill>
                    <a:effectLst/>
                    <a:latin typeface="方正书宋_GBK"/>
                    <a:ea typeface="方正书宋_GBK"/>
                    <a:cs typeface="Times New Roman" panose="02020603050405020304" pitchFamily="18" charset="0"/>
                  </a:rPr>
                  <a:t>,</a:t>
                </a:r>
                <a:r>
                  <a:rPr lang="en-US" altLang="zh-CN" sz="2100" b="1" dirty="0">
                    <a:solidFill>
                      <a:srgbClr val="FF0000"/>
                    </a:solidFill>
                    <a:effectLst/>
                    <a:latin typeface="NEU-BZ-S92"/>
                    <a:ea typeface="方正书宋_GBK"/>
                    <a:cs typeface="Times New Roman" panose="02020603050405020304" pitchFamily="18" charset="0"/>
                  </a:rPr>
                  <a:t>…</a:t>
                </a:r>
                <a:r>
                  <a:rPr lang="en-US" altLang="zh-CN" sz="2100" b="1" dirty="0">
                    <a:solidFill>
                      <a:srgbClr val="FF0000"/>
                    </a:solidFill>
                    <a:effectLst/>
                    <a:latin typeface="方正书宋_GBK"/>
                    <a:ea typeface="方正书宋_GBK"/>
                    <a:cs typeface="Times New Roman" panose="02020603050405020304" pitchFamily="18" charset="0"/>
                  </a:rPr>
                  <a:t>,</a:t>
                </a:r>
                <a:r>
                  <a:rPr lang="en-US" altLang="zh-CN" sz="2100" b="1" i="1" dirty="0">
                    <a:solidFill>
                      <a:srgbClr val="FF0000"/>
                    </a:solidFill>
                    <a:effectLst/>
                    <a:latin typeface="NEU-BZ-S92"/>
                    <a:ea typeface="方正书宋_GBK"/>
                    <a:cs typeface="Times New Roman" panose="02020603050405020304" pitchFamily="18" charset="0"/>
                  </a:rPr>
                  <a:t>n</a:t>
                </a:r>
                <a:r>
                  <a:rPr lang="en-US" altLang="zh-CN" sz="2100" b="1" dirty="0">
                    <a:solidFill>
                      <a:srgbClr val="FF0000"/>
                    </a:solidFill>
                    <a:effectLst/>
                    <a:latin typeface="方正书宋_GBK"/>
                    <a:ea typeface="方正书宋_GBK"/>
                    <a:cs typeface="Times New Roman" panose="02020603050405020304" pitchFamily="18" charset="0"/>
                  </a:rPr>
                  <a:t>(</a:t>
                </a:r>
                <a:r>
                  <a:rPr lang="en-US" altLang="zh-CN" sz="2100" b="1" dirty="0">
                    <a:solidFill>
                      <a:srgbClr val="FF0000"/>
                    </a:solidFill>
                    <a:effectLst/>
                    <a:latin typeface="NEU-BZ-S92"/>
                    <a:ea typeface="方正书宋_GBK"/>
                    <a:cs typeface="Times New Roman" panose="02020603050405020304" pitchFamily="18" charset="0"/>
                  </a:rPr>
                  <a:t>7</a:t>
                </a:r>
                <a:r>
                  <a:rPr lang="en-US" altLang="zh-CN" sz="2100" b="1" i="1" dirty="0">
                    <a:solidFill>
                      <a:srgbClr val="FF0000"/>
                    </a:solidFill>
                    <a:effectLst/>
                    <a:latin typeface="NEU-BZ-S92"/>
                    <a:ea typeface="方正书宋_GBK"/>
                    <a:cs typeface="Times New Roman" panose="02020603050405020304" pitchFamily="18" charset="0"/>
                  </a:rPr>
                  <a:t>-</a:t>
                </a:r>
                <a:r>
                  <a:rPr lang="en-US" altLang="zh-CN" sz="2100" b="1" dirty="0">
                    <a:solidFill>
                      <a:srgbClr val="FF0000"/>
                    </a:solidFill>
                    <a:effectLst/>
                    <a:latin typeface="NEU-BZ-S92"/>
                    <a:ea typeface="方正书宋_GBK"/>
                    <a:cs typeface="Times New Roman" panose="02020603050405020304" pitchFamily="18" charset="0"/>
                  </a:rPr>
                  <a:t>24</a:t>
                </a:r>
                <a:r>
                  <a:rPr lang="en-US" altLang="zh-CN" sz="2100" b="1" dirty="0">
                    <a:solidFill>
                      <a:srgbClr val="FF0000"/>
                    </a:solidFill>
                    <a:effectLst/>
                    <a:latin typeface="方正书宋_GBK"/>
                    <a:ea typeface="方正书宋_GBK"/>
                    <a:cs typeface="Times New Roman" panose="02020603050405020304" pitchFamily="18" charset="0"/>
                  </a:rPr>
                  <a:t>)</a:t>
                </a:r>
                <a:endParaRPr lang="zh-CN" altLang="zh-CN" sz="2100" b="1" dirty="0">
                  <a:solidFill>
                    <a:srgbClr val="FF0000"/>
                  </a:solidFill>
                  <a:effectLst/>
                  <a:latin typeface="NEU-BZ-S92"/>
                  <a:ea typeface="方正书宋_GBK"/>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3804790" y="4586511"/>
                <a:ext cx="4871783" cy="315792"/>
              </a:xfrm>
              <a:prstGeom prst="rect">
                <a:avLst/>
              </a:prstGeom>
              <a:blipFill>
                <a:blip r:embed="rId5"/>
                <a:stretch>
                  <a:fillRect t="-38462" r="-260" b="-38462"/>
                </a:stretch>
              </a:blipFill>
            </p:spPr>
            <p:txBody>
              <a:bodyPr/>
              <a:lstStyle/>
              <a:p>
                <a:r>
                  <a:rPr lang="zh-CN" altLang="en-US">
                    <a:noFill/>
                  </a:rPr>
                  <a:t> </a:t>
                </a:r>
              </a:p>
            </p:txBody>
          </p:sp>
        </mc:Fallback>
      </mc:AlternateContent>
      <p:sp>
        <p:nvSpPr>
          <p:cNvPr id="12" name="矩形: 圆角 11">
            <a:extLst>
              <a:ext uri="{FF2B5EF4-FFF2-40B4-BE49-F238E27FC236}">
                <a16:creationId xmlns:a16="http://schemas.microsoft.com/office/drawing/2014/main" id="{DB8F7880-B3E5-40DA-B01E-8C2FB55C1239}"/>
              </a:ext>
            </a:extLst>
          </p:cNvPr>
          <p:cNvSpPr/>
          <p:nvPr/>
        </p:nvSpPr>
        <p:spPr>
          <a:xfrm>
            <a:off x="3244825" y="4234607"/>
            <a:ext cx="6359723" cy="936104"/>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Tree>
    <p:extLst>
      <p:ext uri="{BB962C8B-B14F-4D97-AF65-F5344CB8AC3E}">
        <p14:creationId xmlns:p14="http://schemas.microsoft.com/office/powerpoint/2010/main" val="61426962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388815" y="1406635"/>
            <a:ext cx="9703735" cy="1009547"/>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　旋转运动用欧拉方程描述</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与推导式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(7-24)</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的方法相同</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可以通过在静力学力矩平衡方程中加入惯性矩而导出。</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工业机器人运动学与力学分析</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12" name="7z24.jpg" descr="id:2147484635;FounderCES"/>
          <p:cNvPicPr/>
          <p:nvPr/>
        </p:nvPicPr>
        <p:blipFill>
          <a:blip r:embed="rId4">
            <a:clrChange>
              <a:clrFrom>
                <a:srgbClr val="FFFFFF"/>
              </a:clrFrom>
              <a:clrTo>
                <a:srgbClr val="FFFFFF">
                  <a:alpha val="0"/>
                </a:srgbClr>
              </a:clrTo>
            </a:clrChange>
          </a:blip>
          <a:stretch>
            <a:fillRect/>
          </a:stretch>
        </p:blipFill>
        <p:spPr>
          <a:xfrm>
            <a:off x="3720402" y="2486628"/>
            <a:ext cx="5040560" cy="3412302"/>
          </a:xfrm>
          <a:prstGeom prst="rect">
            <a:avLst/>
          </a:prstGeom>
        </p:spPr>
      </p:pic>
      <p:sp>
        <p:nvSpPr>
          <p:cNvPr id="13" name="TextBox 21"/>
          <p:cNvSpPr txBox="1"/>
          <p:nvPr/>
        </p:nvSpPr>
        <p:spPr>
          <a:xfrm>
            <a:off x="4557167" y="5923861"/>
            <a:ext cx="3665207" cy="389505"/>
          </a:xfrm>
          <a:prstGeom prst="rect">
            <a:avLst/>
          </a:prstGeom>
          <a:noFill/>
        </p:spPr>
        <p:txBody>
          <a:bodyPr wrap="square" lIns="96433" tIns="48216" rIns="96433" bIns="48216" rtlCol="0">
            <a:spAutoFit/>
          </a:bodyPr>
          <a:lstStyle/>
          <a:p>
            <a:pPr>
              <a:lnSpc>
                <a:spcPct val="150000"/>
              </a:lnSpc>
            </a:pPr>
            <a:r>
              <a:rPr lang="zh-CN" altLang="en-US" sz="1500" b="1" dirty="0">
                <a:latin typeface="+mn-ea"/>
              </a:rPr>
              <a:t>图</a:t>
            </a:r>
            <a:r>
              <a:rPr lang="en-US" altLang="zh-CN" sz="1500" b="1" dirty="0">
                <a:latin typeface="+mn-ea"/>
              </a:rPr>
              <a:t>7-24</a:t>
            </a:r>
            <a:r>
              <a:rPr lang="zh-CN" altLang="en-US" sz="1500" b="1" dirty="0">
                <a:latin typeface="+mn-ea"/>
              </a:rPr>
              <a:t>　杆件</a:t>
            </a:r>
            <a:r>
              <a:rPr lang="en-US" altLang="zh-CN" sz="1500" b="1" dirty="0">
                <a:latin typeface="+mn-ea"/>
              </a:rPr>
              <a:t>i</a:t>
            </a:r>
            <a:r>
              <a:rPr lang="zh-CN" altLang="en-US" sz="1500" b="1" dirty="0">
                <a:latin typeface="+mn-ea"/>
              </a:rPr>
              <a:t>动力学方程的建立</a:t>
            </a:r>
            <a:endParaRPr lang="en-US" altLang="zh-CN" sz="1500" b="1" dirty="0">
              <a:latin typeface="+mn-ea"/>
            </a:endParaRPr>
          </a:p>
        </p:txBody>
      </p:sp>
    </p:spTree>
    <p:extLst>
      <p:ext uri="{BB962C8B-B14F-4D97-AF65-F5344CB8AC3E}">
        <p14:creationId xmlns:p14="http://schemas.microsoft.com/office/powerpoint/2010/main" val="55569567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368145" y="1155264"/>
            <a:ext cx="9703735" cy="2463021"/>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作用在杆件</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上的惯性矩是该杆件的瞬时角动量对时间的变化率。令</a:t>
            </a:r>
            <a:r>
              <a:rPr lang="en-US" altLang="zh-CN" sz="2100" i="1" dirty="0" err="1">
                <a:latin typeface="Times New Roman" panose="02020603050405020304" pitchFamily="18" charset="0"/>
                <a:ea typeface="微软雅黑" panose="020B0503020204020204" pitchFamily="34" charset="-122"/>
                <a:cs typeface="Times New Roman" panose="02020603050405020304" pitchFamily="18" charset="0"/>
              </a:rPr>
              <a:t>ω</a:t>
            </a:r>
            <a:r>
              <a:rPr lang="en-US" altLang="zh-CN" sz="2100" i="1" baseline="-25000" dirty="0" err="1">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为角速度矢量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i="1" baseline="-25000" dirty="0" err="1">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为对杆件</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质心处的惯量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则角动量为</a:t>
            </a:r>
            <a:r>
              <a:rPr lang="en-US" altLang="zh-CN" sz="2100" i="1"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i="1" baseline="-25000"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i="1" dirty="0" err="1">
                <a:latin typeface="Times New Roman" panose="02020603050405020304" pitchFamily="18" charset="0"/>
                <a:ea typeface="微软雅黑" panose="020B0503020204020204" pitchFamily="34" charset="-122"/>
                <a:cs typeface="Times New Roman" panose="02020603050405020304" pitchFamily="18" charset="0"/>
              </a:rPr>
              <a:t>ω</a:t>
            </a:r>
            <a:r>
              <a:rPr lang="en-US" altLang="zh-CN" sz="2100" i="1" baseline="-25000" dirty="0" err="1">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。因为惯量随杆件方位的变化而变化</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所以角动量对时间的导数不仅包含           而且包含因</a:t>
            </a:r>
            <a:r>
              <a:rPr lang="en-US" altLang="zh-CN" sz="2100" i="1"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i="1" baseline="-25000" dirty="0" err="1">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的变化而引起的变化</a:t>
            </a:r>
            <a:r>
              <a:rPr lang="en-US" altLang="zh-CN" sz="2100" i="1" dirty="0" err="1">
                <a:latin typeface="Times New Roman" panose="02020603050405020304" pitchFamily="18" charset="0"/>
                <a:ea typeface="微软雅黑" panose="020B0503020204020204" pitchFamily="34" charset="-122"/>
                <a:cs typeface="Times New Roman" panose="02020603050405020304" pitchFamily="18" charset="0"/>
              </a:rPr>
              <a:t>ω</a:t>
            </a:r>
            <a:r>
              <a:rPr lang="en-US" altLang="zh-CN" sz="2100" i="1" baseline="-25000"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i="1" baseline="-25000"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i="1" dirty="0" err="1">
                <a:latin typeface="Times New Roman" panose="02020603050405020304" pitchFamily="18" charset="0"/>
                <a:ea typeface="微软雅黑" panose="020B0503020204020204" pitchFamily="34" charset="-122"/>
                <a:cs typeface="Times New Roman" panose="02020603050405020304" pitchFamily="18" charset="0"/>
              </a:rPr>
              <a:t>ω</a:t>
            </a:r>
            <a:r>
              <a:rPr lang="en-US" altLang="zh-CN" sz="2100" i="1" baseline="-25000"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即陀螺力矩</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将上述两项加到静力学力矩平衡式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(7-19)</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中</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得</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工业机器人运动学与力学分析</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mc:AlternateContent xmlns:mc="http://schemas.openxmlformats.org/markup-compatibility/2006" xmlns:a14="http://schemas.microsoft.com/office/drawing/2010/main">
        <mc:Choice Requires="a14">
          <p:sp>
            <p:nvSpPr>
              <p:cNvPr id="6" name="矩形 5"/>
              <p:cNvSpPr/>
              <p:nvPr/>
            </p:nvSpPr>
            <p:spPr>
              <a:xfrm>
                <a:off x="6100014" y="2202996"/>
                <a:ext cx="649345" cy="415498"/>
              </a:xfrm>
              <a:prstGeom prst="rect">
                <a:avLst/>
              </a:prstGeom>
            </p:spPr>
            <p:txBody>
              <a:bodyPr wrap="none">
                <a:spAutoFit/>
              </a:bodyPr>
              <a:lstStyle/>
              <a:p>
                <a:r>
                  <a:rPr lang="en-US" altLang="zh-CN" sz="2100" b="1" i="1" dirty="0">
                    <a:solidFill>
                      <a:srgbClr val="000000"/>
                    </a:solidFill>
                    <a:latin typeface="NEU-BZ-S92"/>
                    <a:ea typeface="方正书宋_GBK"/>
                    <a:cs typeface="Times New Roman" panose="02020603050405020304" pitchFamily="18" charset="0"/>
                  </a:rPr>
                  <a:t>I</a:t>
                </a:r>
                <a:r>
                  <a:rPr lang="en-US" altLang="zh-CN" sz="2100" b="1" i="1" baseline="-25000" dirty="0">
                    <a:solidFill>
                      <a:srgbClr val="000000"/>
                    </a:solidFill>
                    <a:effectLst/>
                    <a:latin typeface="NEU-BZ-S92"/>
                    <a:ea typeface="方正书宋_GBK"/>
                    <a:cs typeface="Times New Roman" panose="02020603050405020304" pitchFamily="18" charset="0"/>
                  </a:rPr>
                  <a:t>i</a:t>
                </a:r>
                <a14:m>
                  <m:oMath xmlns:m="http://schemas.openxmlformats.org/officeDocument/2006/math">
                    <m:acc>
                      <m:accPr>
                        <m:chr m:val="̇"/>
                        <m:ctrlPr>
                          <a:rPr lang="zh-CN" altLang="en-US" sz="2100" b="1" i="1" smtClean="0">
                            <a:effectLst/>
                            <a:latin typeface="Cambria Math" panose="02040503050406030204" pitchFamily="18" charset="0"/>
                          </a:rPr>
                        </m:ctrlPr>
                      </m:accPr>
                      <m:e>
                        <m:sSub>
                          <m:sSubPr>
                            <m:ctrlPr>
                              <a:rPr lang="zh-CN" altLang="zh-CN" sz="2100" b="1" i="1">
                                <a:latin typeface="Cambria Math" panose="02040503050406030204" pitchFamily="18" charset="0"/>
                                <a:ea typeface="Cambria Math" panose="02040503050406030204" pitchFamily="18" charset="0"/>
                              </a:rPr>
                            </m:ctrlPr>
                          </m:sSubPr>
                          <m:e>
                            <m:r>
                              <m:rPr>
                                <m:nor/>
                              </m:rP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m:t>ω</m:t>
                            </m:r>
                          </m:e>
                          <m:sub>
                            <m:r>
                              <a:rPr lang="en-US" altLang="zh-CN" sz="2100" b="1" i="1">
                                <a:solidFill>
                                  <a:srgbClr val="000000"/>
                                </a:solidFill>
                                <a:latin typeface="Cambria Math" panose="02040503050406030204" pitchFamily="18" charset="0"/>
                                <a:ea typeface="方正书宋_GBK"/>
                                <a:cs typeface="Times New Roman" panose="02020603050405020304" pitchFamily="18" charset="0"/>
                              </a:rPr>
                              <m:t>𝒊</m:t>
                            </m:r>
                          </m:sub>
                        </m:sSub>
                      </m:e>
                    </m:acc>
                  </m:oMath>
                </a14:m>
                <a:r>
                  <a:rPr lang="en-US" altLang="zh-CN" sz="2100" b="1" dirty="0">
                    <a:solidFill>
                      <a:srgbClr val="000000"/>
                    </a:solidFill>
                    <a:effectLst/>
                    <a:latin typeface="方正书宋_GBK"/>
                    <a:cs typeface="Times New Roman" panose="02020603050405020304" pitchFamily="18" charset="0"/>
                  </a:rPr>
                  <a:t>,</a:t>
                </a:r>
                <a:endParaRPr lang="zh-CN" altLang="en-US" sz="2100" b="1" dirty="0"/>
              </a:p>
            </p:txBody>
          </p:sp>
        </mc:Choice>
        <mc:Fallback xmlns="">
          <p:sp>
            <p:nvSpPr>
              <p:cNvPr id="6" name="矩形 5"/>
              <p:cNvSpPr>
                <a:spLocks noRot="1" noChangeAspect="1" noMove="1" noResize="1" noEditPoints="1" noAdjustHandles="1" noChangeArrowheads="1" noChangeShapeType="1" noTextEdit="1"/>
              </p:cNvSpPr>
              <p:nvPr/>
            </p:nvSpPr>
            <p:spPr>
              <a:xfrm>
                <a:off x="6100014" y="2202996"/>
                <a:ext cx="649345" cy="415498"/>
              </a:xfrm>
              <a:prstGeom prst="rect">
                <a:avLst/>
              </a:prstGeom>
              <a:blipFill>
                <a:blip r:embed="rId4"/>
                <a:stretch>
                  <a:fillRect l="-11538" t="-8824" r="-9615" b="-294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856764" y="4340848"/>
                <a:ext cx="5859425" cy="333681"/>
              </a:xfrm>
              <a:prstGeom prst="rect">
                <a:avLst/>
              </a:prstGeom>
            </p:spPr>
            <p:txBody>
              <a:bodyPr wrap="none">
                <a:spAutoFit/>
              </a:bodyPr>
              <a:lstStyle/>
              <a:p>
                <a:pPr algn="ctr">
                  <a:lnSpc>
                    <a:spcPts val="1575"/>
                  </a:lnSpc>
                  <a:spcAft>
                    <a:spcPts val="0"/>
                  </a:spcAft>
                </a:pPr>
                <a:r>
                  <a:rPr lang="en-US" altLang="zh-CN" sz="2100" b="1" i="1" dirty="0">
                    <a:solidFill>
                      <a:srgbClr val="000000"/>
                    </a:solidFill>
                    <a:latin typeface="NEU-BZ-S92"/>
                    <a:ea typeface="方正书宋_GBK"/>
                    <a:cs typeface="Times New Roman" panose="02020603050405020304" pitchFamily="18" charset="0"/>
                  </a:rPr>
                  <a:t>M</a:t>
                </a:r>
                <a:r>
                  <a:rPr lang="en-US" altLang="zh-CN" sz="2100" b="1" i="1" baseline="-25000" dirty="0">
                    <a:solidFill>
                      <a:srgbClr val="000000"/>
                    </a:solidFill>
                    <a:effectLst/>
                    <a:latin typeface="NEU-BZ-S92"/>
                    <a:ea typeface="方正书宋_GBK"/>
                    <a:cs typeface="Times New Roman" panose="02020603050405020304" pitchFamily="18" charset="0"/>
                  </a:rPr>
                  <a:t>i-</a:t>
                </a:r>
                <a:r>
                  <a:rPr lang="en-US" altLang="zh-CN" sz="2100" b="1" baseline="-25000" dirty="0">
                    <a:solidFill>
                      <a:srgbClr val="000000"/>
                    </a:solidFill>
                    <a:effectLst/>
                    <a:latin typeface="NEU-BZ-S92"/>
                    <a:ea typeface="方正书宋_GBK"/>
                    <a:cs typeface="Times New Roman" panose="02020603050405020304" pitchFamily="18" charset="0"/>
                  </a:rPr>
                  <a:t>1</a:t>
                </a:r>
                <a:r>
                  <a:rPr lang="en-US" altLang="zh-CN" sz="2100" b="1" baseline="-25000" dirty="0">
                    <a:solidFill>
                      <a:srgbClr val="000000"/>
                    </a:solidFill>
                    <a:effectLst/>
                    <a:latin typeface="方正书宋_GBK"/>
                    <a:ea typeface="方正书宋_GBK"/>
                    <a:cs typeface="Times New Roman" panose="02020603050405020304" pitchFamily="18" charset="0"/>
                  </a:rPr>
                  <a:t>,</a:t>
                </a:r>
                <a:r>
                  <a:rPr lang="en-US" altLang="zh-CN" sz="2100" b="1" i="1" baseline="-25000" dirty="0">
                    <a:solidFill>
                      <a:srgbClr val="000000"/>
                    </a:solidFill>
                    <a:effectLst/>
                    <a:latin typeface="NEU-BZ-S92"/>
                    <a:ea typeface="方正书宋_GBK"/>
                    <a:cs typeface="Times New Roman" panose="02020603050405020304" pitchFamily="18" charset="0"/>
                  </a:rPr>
                  <a:t>i</a:t>
                </a:r>
                <a:r>
                  <a:rPr lang="en-US" altLang="zh-CN" sz="2100" b="1" i="1" dirty="0">
                    <a:solidFill>
                      <a:srgbClr val="000000"/>
                    </a:solidFill>
                    <a:effectLst/>
                    <a:latin typeface="NEU-BZ-S92"/>
                    <a:ea typeface="方正书宋_GBK"/>
                    <a:cs typeface="Times New Roman" panose="02020603050405020304" pitchFamily="18" charset="0"/>
                  </a:rPr>
                  <a:t>-M</a:t>
                </a:r>
                <a:r>
                  <a:rPr lang="en-US" altLang="zh-CN" sz="2100" b="1" i="1" baseline="-25000" dirty="0">
                    <a:solidFill>
                      <a:srgbClr val="000000"/>
                    </a:solidFill>
                    <a:effectLst/>
                    <a:latin typeface="NEU-BZ-S92"/>
                    <a:ea typeface="方正书宋_GBK"/>
                    <a:cs typeface="Times New Roman" panose="02020603050405020304" pitchFamily="18" charset="0"/>
                  </a:rPr>
                  <a:t>i</a:t>
                </a:r>
                <a:r>
                  <a:rPr lang="en-US" altLang="zh-CN" sz="2100" b="1" baseline="-25000" dirty="0">
                    <a:solidFill>
                      <a:srgbClr val="000000"/>
                    </a:solidFill>
                    <a:effectLst/>
                    <a:latin typeface="方正书宋_GBK"/>
                    <a:ea typeface="方正书宋_GBK"/>
                    <a:cs typeface="Times New Roman" panose="02020603050405020304" pitchFamily="18" charset="0"/>
                  </a:rPr>
                  <a:t>,</a:t>
                </a:r>
                <a:r>
                  <a:rPr lang="en-US" altLang="zh-CN" sz="2100" b="1" i="1" baseline="-25000" dirty="0">
                    <a:solidFill>
                      <a:srgbClr val="000000"/>
                    </a:solidFill>
                    <a:effectLst/>
                    <a:latin typeface="NEU-BZ-S92"/>
                    <a:ea typeface="方正书宋_GBK"/>
                    <a:cs typeface="Times New Roman" panose="02020603050405020304" pitchFamily="18" charset="0"/>
                  </a:rPr>
                  <a:t>i+</a:t>
                </a:r>
                <a:r>
                  <a:rPr lang="en-US" altLang="zh-CN" sz="2100" b="1" baseline="-25000" dirty="0">
                    <a:solidFill>
                      <a:srgbClr val="000000"/>
                    </a:solidFill>
                    <a:effectLst/>
                    <a:latin typeface="NEU-BZ-S92"/>
                    <a:ea typeface="方正书宋_GBK"/>
                    <a:cs typeface="Times New Roman" panose="02020603050405020304" pitchFamily="18" charset="0"/>
                  </a:rPr>
                  <a:t>1</a:t>
                </a:r>
                <a:r>
                  <a:rPr lang="en-US" altLang="zh-CN" sz="2100" b="1" i="1" dirty="0">
                    <a:solidFill>
                      <a:srgbClr val="000000"/>
                    </a:solidFill>
                    <a:effectLst/>
                    <a:latin typeface="NEU-BZ-S92"/>
                    <a:ea typeface="方正书宋_GBK"/>
                    <a:cs typeface="Times New Roman" panose="02020603050405020304" pitchFamily="18" charset="0"/>
                  </a:rPr>
                  <a:t>+</a:t>
                </a:r>
                <a14:m>
                  <m:oMath xmlns:m="http://schemas.openxmlformats.org/officeDocument/2006/math">
                    <m:sSub>
                      <m:sSubPr>
                        <m:ctrlPr>
                          <a:rPr lang="zh-CN" altLang="zh-CN" sz="21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b="1" i="1">
                            <a:solidFill>
                              <a:srgbClr val="000000"/>
                            </a:solidFill>
                            <a:effectLst/>
                            <a:latin typeface="Cambria Math" panose="02040503050406030204" pitchFamily="18" charset="0"/>
                            <a:ea typeface="方正书宋_GBK"/>
                            <a:cs typeface="Times New Roman" panose="02020603050405020304" pitchFamily="18" charset="0"/>
                          </a:rPr>
                          <m:t>𝒓</m:t>
                        </m:r>
                      </m:e>
                      <m:sub>
                        <m:r>
                          <a:rPr lang="en-US" altLang="zh-CN" sz="2100" b="1" i="1">
                            <a:solidFill>
                              <a:srgbClr val="000000"/>
                            </a:solidFill>
                            <a:effectLst/>
                            <a:latin typeface="Cambria Math" panose="02040503050406030204" pitchFamily="18" charset="0"/>
                            <a:ea typeface="方正书宋_GBK"/>
                            <a:cs typeface="Times New Roman" panose="02020603050405020304" pitchFamily="18" charset="0"/>
                          </a:rPr>
                          <m:t>𝒊</m:t>
                        </m:r>
                        <m:r>
                          <m:rPr>
                            <m:nor/>
                          </m:rPr>
                          <a:rPr lang="en-US" altLang="zh-CN" sz="2100" b="1">
                            <a:solidFill>
                              <a:srgbClr val="000000"/>
                            </a:solidFill>
                            <a:effectLst/>
                            <a:latin typeface="Cambria Math" panose="02040503050406030204" pitchFamily="18" charset="0"/>
                            <a:ea typeface="方正书宋_GBK"/>
                            <a:cs typeface="Times New Roman" panose="02020603050405020304" pitchFamily="18" charset="0"/>
                          </a:rPr>
                          <m:t>,</m:t>
                        </m:r>
                        <m:sSub>
                          <m:sSubPr>
                            <m:ctrlPr>
                              <a:rPr lang="zh-CN" altLang="zh-CN" sz="21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b="1" i="1">
                                <a:solidFill>
                                  <a:srgbClr val="000000"/>
                                </a:solidFill>
                                <a:effectLst/>
                                <a:latin typeface="Cambria Math" panose="02040503050406030204" pitchFamily="18" charset="0"/>
                                <a:ea typeface="方正书宋_GBK"/>
                                <a:cs typeface="Times New Roman" panose="02020603050405020304" pitchFamily="18" charset="0"/>
                              </a:rPr>
                              <m:t>𝒄</m:t>
                            </m:r>
                          </m:e>
                          <m:sub>
                            <m:r>
                              <a:rPr lang="en-US" altLang="zh-CN" sz="2100" b="1" i="1">
                                <a:solidFill>
                                  <a:srgbClr val="000000"/>
                                </a:solidFill>
                                <a:effectLst/>
                                <a:latin typeface="Cambria Math" panose="02040503050406030204" pitchFamily="18" charset="0"/>
                                <a:ea typeface="方正书宋_GBK"/>
                                <a:cs typeface="Times New Roman" panose="02020603050405020304" pitchFamily="18" charset="0"/>
                              </a:rPr>
                              <m:t>𝒊</m:t>
                            </m:r>
                          </m:sub>
                        </m:sSub>
                      </m:sub>
                    </m:sSub>
                  </m:oMath>
                </a14:m>
                <a:r>
                  <a:rPr lang="en-US" altLang="zh-CN" sz="2100" b="1" i="1" dirty="0">
                    <a:solidFill>
                      <a:srgbClr val="000000"/>
                    </a:solidFill>
                    <a:effectLst/>
                    <a:latin typeface="NEU-BZ-S92"/>
                    <a:ea typeface="方正书宋_GBK"/>
                    <a:cs typeface="Times New Roman" panose="02020603050405020304" pitchFamily="18" charset="0"/>
                  </a:rPr>
                  <a:t>×F</a:t>
                </a:r>
                <a:r>
                  <a:rPr lang="en-US" altLang="zh-CN" sz="2100" b="1" i="1" baseline="-25000" dirty="0">
                    <a:solidFill>
                      <a:srgbClr val="000000"/>
                    </a:solidFill>
                    <a:effectLst/>
                    <a:latin typeface="NEU-BZ-S92"/>
                    <a:ea typeface="方正书宋_GBK"/>
                    <a:cs typeface="Times New Roman" panose="02020603050405020304" pitchFamily="18" charset="0"/>
                  </a:rPr>
                  <a:t>i</a:t>
                </a:r>
                <a:r>
                  <a:rPr lang="en-US" altLang="zh-CN" sz="2100" b="1" baseline="-25000" dirty="0">
                    <a:solidFill>
                      <a:srgbClr val="000000"/>
                    </a:solidFill>
                    <a:effectLst/>
                    <a:latin typeface="方正书宋_GBK"/>
                    <a:ea typeface="方正书宋_GBK"/>
                    <a:cs typeface="Times New Roman" panose="02020603050405020304" pitchFamily="18" charset="0"/>
                  </a:rPr>
                  <a:t>,</a:t>
                </a:r>
                <a:r>
                  <a:rPr lang="en-US" altLang="zh-CN" sz="2100" b="1" i="1" baseline="-25000" dirty="0">
                    <a:solidFill>
                      <a:srgbClr val="000000"/>
                    </a:solidFill>
                    <a:effectLst/>
                    <a:latin typeface="NEU-BZ-S92"/>
                    <a:ea typeface="方正书宋_GBK"/>
                    <a:cs typeface="Times New Roman" panose="02020603050405020304" pitchFamily="18" charset="0"/>
                  </a:rPr>
                  <a:t>i+</a:t>
                </a:r>
                <a:r>
                  <a:rPr lang="en-US" altLang="zh-CN" sz="2100" b="1" baseline="-25000" dirty="0">
                    <a:solidFill>
                      <a:srgbClr val="000000"/>
                    </a:solidFill>
                    <a:effectLst/>
                    <a:latin typeface="NEU-BZ-S92"/>
                    <a:ea typeface="方正书宋_GBK"/>
                    <a:cs typeface="Times New Roman" panose="02020603050405020304" pitchFamily="18" charset="0"/>
                  </a:rPr>
                  <a:t>1</a:t>
                </a:r>
                <a:r>
                  <a:rPr lang="en-US" altLang="zh-CN" sz="2100" b="1" i="1" dirty="0">
                    <a:solidFill>
                      <a:srgbClr val="000000"/>
                    </a:solidFill>
                    <a:effectLst/>
                    <a:latin typeface="NEU-BZ-S92"/>
                    <a:ea typeface="方正书宋_GBK"/>
                    <a:cs typeface="Times New Roman" panose="02020603050405020304" pitchFamily="18" charset="0"/>
                  </a:rPr>
                  <a:t>-</a:t>
                </a:r>
                <a14:m>
                  <m:oMath xmlns:m="http://schemas.openxmlformats.org/officeDocument/2006/math">
                    <m:sSub>
                      <m:sSubPr>
                        <m:ctrlPr>
                          <a:rPr lang="zh-CN" altLang="zh-CN" sz="21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b="1" i="1">
                            <a:solidFill>
                              <a:srgbClr val="000000"/>
                            </a:solidFill>
                            <a:effectLst/>
                            <a:latin typeface="Cambria Math" panose="02040503050406030204" pitchFamily="18" charset="0"/>
                            <a:ea typeface="方正书宋_GBK"/>
                            <a:cs typeface="Times New Roman" panose="02020603050405020304" pitchFamily="18" charset="0"/>
                          </a:rPr>
                          <m:t>𝒓</m:t>
                        </m:r>
                      </m:e>
                      <m:sub>
                        <m:r>
                          <a:rPr lang="en-US" altLang="zh-CN" sz="2100" b="1" i="1">
                            <a:solidFill>
                              <a:srgbClr val="000000"/>
                            </a:solidFill>
                            <a:effectLst/>
                            <a:latin typeface="Cambria Math" panose="02040503050406030204" pitchFamily="18" charset="0"/>
                            <a:ea typeface="方正书宋_GBK"/>
                            <a:cs typeface="Times New Roman" panose="02020603050405020304" pitchFamily="18" charset="0"/>
                          </a:rPr>
                          <m:t>𝒊</m:t>
                        </m:r>
                        <m:r>
                          <m:rPr>
                            <m:nor/>
                          </m:rPr>
                          <a:rPr lang="en-US" altLang="zh-CN" sz="2100" b="1" i="1">
                            <a:solidFill>
                              <a:srgbClr val="000000"/>
                            </a:solidFill>
                            <a:effectLst/>
                            <a:latin typeface="Cambria Math" panose="02040503050406030204" pitchFamily="18" charset="0"/>
                            <a:ea typeface="方正书宋_GBK"/>
                            <a:cs typeface="Times New Roman" panose="02020603050405020304" pitchFamily="18" charset="0"/>
                          </a:rPr>
                          <m:t>−</m:t>
                        </m:r>
                        <m:r>
                          <a:rPr lang="en-US" altLang="zh-CN" sz="2100" b="1" i="1">
                            <a:solidFill>
                              <a:srgbClr val="000000"/>
                            </a:solidFill>
                            <a:effectLst/>
                            <a:latin typeface="Cambria Math" panose="02040503050406030204" pitchFamily="18" charset="0"/>
                            <a:ea typeface="方正书宋_GBK"/>
                            <a:cs typeface="Times New Roman" panose="02020603050405020304" pitchFamily="18" charset="0"/>
                          </a:rPr>
                          <m:t>𝟏</m:t>
                        </m:r>
                        <m:r>
                          <m:rPr>
                            <m:nor/>
                          </m:rPr>
                          <a:rPr lang="en-US" altLang="zh-CN" sz="2100" b="1">
                            <a:solidFill>
                              <a:srgbClr val="000000"/>
                            </a:solidFill>
                            <a:effectLst/>
                            <a:latin typeface="Cambria Math" panose="02040503050406030204" pitchFamily="18" charset="0"/>
                            <a:ea typeface="方正书宋_GBK"/>
                            <a:cs typeface="Times New Roman" panose="02020603050405020304" pitchFamily="18" charset="0"/>
                          </a:rPr>
                          <m:t>,</m:t>
                        </m:r>
                        <m:sSub>
                          <m:sSubPr>
                            <m:ctrlPr>
                              <a:rPr lang="zh-CN" altLang="zh-CN" sz="21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b="1" i="1">
                                <a:solidFill>
                                  <a:srgbClr val="000000"/>
                                </a:solidFill>
                                <a:effectLst/>
                                <a:latin typeface="Cambria Math" panose="02040503050406030204" pitchFamily="18" charset="0"/>
                                <a:ea typeface="方正书宋_GBK"/>
                                <a:cs typeface="Times New Roman" panose="02020603050405020304" pitchFamily="18" charset="0"/>
                              </a:rPr>
                              <m:t>𝒄</m:t>
                            </m:r>
                          </m:e>
                          <m:sub>
                            <m:r>
                              <a:rPr lang="en-US" altLang="zh-CN" sz="2100" b="1" i="1">
                                <a:solidFill>
                                  <a:srgbClr val="000000"/>
                                </a:solidFill>
                                <a:effectLst/>
                                <a:latin typeface="Cambria Math" panose="02040503050406030204" pitchFamily="18" charset="0"/>
                                <a:ea typeface="方正书宋_GBK"/>
                                <a:cs typeface="Times New Roman" panose="02020603050405020304" pitchFamily="18" charset="0"/>
                              </a:rPr>
                              <m:t>𝒊</m:t>
                            </m:r>
                          </m:sub>
                        </m:sSub>
                      </m:sub>
                    </m:sSub>
                  </m:oMath>
                </a14:m>
                <a:r>
                  <a:rPr lang="en-US" altLang="zh-CN" sz="2100" b="1" i="1" dirty="0">
                    <a:solidFill>
                      <a:srgbClr val="000000"/>
                    </a:solidFill>
                    <a:effectLst/>
                    <a:latin typeface="NEU-BZ-S92"/>
                    <a:ea typeface="方正书宋_GBK"/>
                    <a:cs typeface="Times New Roman" panose="02020603050405020304" pitchFamily="18" charset="0"/>
                  </a:rPr>
                  <a:t>×F</a:t>
                </a:r>
                <a:r>
                  <a:rPr lang="en-US" altLang="zh-CN" sz="2100" b="1" i="1" baseline="-25000" dirty="0">
                    <a:solidFill>
                      <a:srgbClr val="000000"/>
                    </a:solidFill>
                    <a:effectLst/>
                    <a:latin typeface="NEU-BZ-S92"/>
                    <a:ea typeface="方正书宋_GBK"/>
                    <a:cs typeface="Times New Roman" panose="02020603050405020304" pitchFamily="18" charset="0"/>
                  </a:rPr>
                  <a:t>i-</a:t>
                </a:r>
                <a:r>
                  <a:rPr lang="en-US" altLang="zh-CN" sz="2100" b="1" baseline="-25000" dirty="0">
                    <a:solidFill>
                      <a:srgbClr val="000000"/>
                    </a:solidFill>
                    <a:effectLst/>
                    <a:latin typeface="NEU-BZ-S92"/>
                    <a:ea typeface="方正书宋_GBK"/>
                    <a:cs typeface="Times New Roman" panose="02020603050405020304" pitchFamily="18" charset="0"/>
                  </a:rPr>
                  <a:t>1</a:t>
                </a:r>
                <a:r>
                  <a:rPr lang="en-US" altLang="zh-CN" sz="2100" b="1" baseline="-25000" dirty="0">
                    <a:solidFill>
                      <a:srgbClr val="000000"/>
                    </a:solidFill>
                    <a:effectLst/>
                    <a:latin typeface="方正书宋_GBK"/>
                    <a:ea typeface="方正书宋_GBK"/>
                    <a:cs typeface="Times New Roman" panose="02020603050405020304" pitchFamily="18" charset="0"/>
                  </a:rPr>
                  <a:t>,</a:t>
                </a:r>
                <a:r>
                  <a:rPr lang="en-US" altLang="zh-CN" sz="2100" b="1" i="1" baseline="-25000" dirty="0">
                    <a:solidFill>
                      <a:srgbClr val="000000"/>
                    </a:solidFill>
                    <a:effectLst/>
                    <a:latin typeface="NEU-BZ-S92"/>
                    <a:ea typeface="方正书宋_GBK"/>
                    <a:cs typeface="Times New Roman" panose="02020603050405020304" pitchFamily="18" charset="0"/>
                  </a:rPr>
                  <a:t>i</a:t>
                </a:r>
                <a:r>
                  <a:rPr lang="en-US" altLang="zh-CN" sz="2100" b="1" i="1" dirty="0">
                    <a:solidFill>
                      <a:srgbClr val="000000"/>
                    </a:solidFill>
                    <a:effectLst/>
                    <a:latin typeface="NEU-BZ-S92"/>
                    <a:ea typeface="方正书宋_GBK"/>
                    <a:cs typeface="Times New Roman" panose="02020603050405020304" pitchFamily="18" charset="0"/>
                  </a:rPr>
                  <a:t>-I</a:t>
                </a:r>
                <a:r>
                  <a:rPr lang="en-US" altLang="zh-CN" sz="2100" b="1" i="1" baseline="-25000" dirty="0">
                    <a:solidFill>
                      <a:srgbClr val="000000"/>
                    </a:solidFill>
                    <a:effectLst/>
                    <a:latin typeface="NEU-BZ-S92"/>
                    <a:ea typeface="方正书宋_GBK"/>
                    <a:cs typeface="Times New Roman" panose="02020603050405020304" pitchFamily="18" charset="0"/>
                  </a:rPr>
                  <a:t>i</a:t>
                </a:r>
                <a14:m>
                  <m:oMath xmlns:m="http://schemas.openxmlformats.org/officeDocument/2006/math">
                    <m:acc>
                      <m:accPr>
                        <m:chr m:val="̇"/>
                        <m:ctrlPr>
                          <a:rPr lang="zh-CN" altLang="en-US" sz="2100" b="1" i="1" smtClean="0">
                            <a:solidFill>
                              <a:srgbClr val="000000"/>
                            </a:solidFill>
                            <a:effectLst/>
                            <a:latin typeface="Cambria Math" panose="02040503050406030204" pitchFamily="18" charset="0"/>
                            <a:cs typeface="Times New Roman" panose="02020603050405020304" pitchFamily="18" charset="0"/>
                          </a:rPr>
                        </m:ctrlPr>
                      </m:accPr>
                      <m:e>
                        <m:sSub>
                          <m:sSubPr>
                            <m:ctrlPr>
                              <a:rPr lang="zh-CN" altLang="zh-CN" sz="2100" b="1"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nor/>
                              </m:rP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m:t>ω</m:t>
                            </m:r>
                          </m:e>
                          <m:sub>
                            <m:r>
                              <a:rPr lang="en-US" altLang="zh-CN" sz="2100" b="1" i="1">
                                <a:solidFill>
                                  <a:srgbClr val="000000"/>
                                </a:solidFill>
                                <a:latin typeface="Cambria Math" panose="02040503050406030204" pitchFamily="18" charset="0"/>
                                <a:ea typeface="方正书宋_GBK"/>
                                <a:cs typeface="Times New Roman" panose="02020603050405020304" pitchFamily="18" charset="0"/>
                              </a:rPr>
                              <m:t>𝒊</m:t>
                            </m:r>
                          </m:sub>
                        </m:sSub>
                      </m:e>
                    </m:acc>
                  </m:oMath>
                </a14:m>
                <a:r>
                  <a:rPr lang="en-US" altLang="zh-CN" sz="2100" b="1" i="1" dirty="0">
                    <a:solidFill>
                      <a:srgbClr val="000000"/>
                    </a:solidFill>
                    <a:effectLst/>
                    <a:latin typeface="NEU-BZ-S92"/>
                    <a:ea typeface="方正书宋_GBK"/>
                    <a:cs typeface="Times New Roman" panose="02020603050405020304" pitchFamily="18" charset="0"/>
                  </a:rPr>
                  <a:t>-</a:t>
                </a:r>
                <a:r>
                  <a:rPr lang="en-US" altLang="zh-CN" sz="2100" b="1" i="1" dirty="0" err="1">
                    <a:solidFill>
                      <a:srgbClr val="000000"/>
                    </a:solidFill>
                    <a:effectLst/>
                    <a:latin typeface="NEU-BZ-S92"/>
                    <a:ea typeface="方正书宋_GBK"/>
                    <a:cs typeface="Times New Roman" panose="02020603050405020304" pitchFamily="18" charset="0"/>
                  </a:rPr>
                  <a:t>ω</a:t>
                </a:r>
                <a:r>
                  <a:rPr lang="en-US" altLang="zh-CN" sz="2100" b="1" i="1" baseline="-25000" dirty="0" err="1">
                    <a:solidFill>
                      <a:srgbClr val="000000"/>
                    </a:solidFill>
                    <a:effectLst/>
                    <a:latin typeface="NEU-BZ-S92"/>
                    <a:ea typeface="方正书宋_GBK"/>
                    <a:cs typeface="Times New Roman" panose="02020603050405020304" pitchFamily="18" charset="0"/>
                  </a:rPr>
                  <a:t>i</a:t>
                </a:r>
                <a:r>
                  <a:rPr lang="en-US" altLang="zh-CN" sz="2100" b="1" i="1" dirty="0">
                    <a:solidFill>
                      <a:srgbClr val="000000"/>
                    </a:solidFill>
                    <a:effectLst/>
                    <a:latin typeface="NEU-BZ-S92"/>
                    <a:ea typeface="方正书宋_GBK"/>
                    <a:cs typeface="Times New Roman" panose="02020603050405020304" pitchFamily="18" charset="0"/>
                  </a:rPr>
                  <a:t>×</a:t>
                </a:r>
                <a:r>
                  <a:rPr lang="en-US" altLang="zh-CN" sz="2100" b="1" dirty="0">
                    <a:solidFill>
                      <a:srgbClr val="000000"/>
                    </a:solidFill>
                    <a:effectLst/>
                    <a:latin typeface="方正书宋_GBK"/>
                    <a:ea typeface="方正书宋_GBK"/>
                    <a:cs typeface="Times New Roman" panose="02020603050405020304" pitchFamily="18" charset="0"/>
                  </a:rPr>
                  <a:t>(</a:t>
                </a:r>
                <a:r>
                  <a:rPr lang="en-US" altLang="zh-CN" sz="2100" b="1" i="1" dirty="0">
                    <a:solidFill>
                      <a:srgbClr val="000000"/>
                    </a:solidFill>
                    <a:effectLst/>
                    <a:latin typeface="NEU-BZ-S92"/>
                    <a:ea typeface="方正书宋_GBK"/>
                    <a:cs typeface="Times New Roman" panose="02020603050405020304" pitchFamily="18" charset="0"/>
                  </a:rPr>
                  <a:t>I</a:t>
                </a:r>
                <a:r>
                  <a:rPr lang="en-US" altLang="zh-CN" sz="2100" b="1" i="1" baseline="-25000" dirty="0">
                    <a:solidFill>
                      <a:srgbClr val="000000"/>
                    </a:solidFill>
                    <a:effectLst/>
                    <a:latin typeface="NEU-BZ-S92"/>
                    <a:ea typeface="方正书宋_GBK"/>
                    <a:cs typeface="Times New Roman" panose="02020603050405020304" pitchFamily="18" charset="0"/>
                  </a:rPr>
                  <a:t>i</a:t>
                </a:r>
                <a:r>
                  <a:rPr lang="en-US" altLang="zh-CN" sz="2100" b="1" i="1" dirty="0">
                    <a:solidFill>
                      <a:srgbClr val="000000"/>
                    </a:solidFill>
                    <a:effectLst/>
                    <a:latin typeface="NEU-BZ-S92"/>
                    <a:ea typeface="方正书宋_GBK"/>
                    <a:cs typeface="Times New Roman" panose="02020603050405020304" pitchFamily="18" charset="0"/>
                  </a:rPr>
                  <a:t>ω</a:t>
                </a:r>
                <a:r>
                  <a:rPr lang="en-US" altLang="zh-CN" sz="2100" b="1" i="1" baseline="-25000" dirty="0">
                    <a:solidFill>
                      <a:srgbClr val="000000"/>
                    </a:solidFill>
                    <a:effectLst/>
                    <a:latin typeface="NEU-BZ-S92"/>
                    <a:ea typeface="方正书宋_GBK"/>
                    <a:cs typeface="Times New Roman" panose="02020603050405020304" pitchFamily="18" charset="0"/>
                  </a:rPr>
                  <a:t>i</a:t>
                </a:r>
                <a:r>
                  <a:rPr lang="en-US" altLang="zh-CN" sz="2100" b="1" dirty="0">
                    <a:solidFill>
                      <a:srgbClr val="000000"/>
                    </a:solidFill>
                    <a:effectLst/>
                    <a:latin typeface="方正书宋_GBK"/>
                    <a:ea typeface="方正书宋_GBK"/>
                    <a:cs typeface="Times New Roman" panose="02020603050405020304" pitchFamily="18" charset="0"/>
                  </a:rPr>
                  <a:t>)</a:t>
                </a:r>
                <a:r>
                  <a:rPr lang="en-US" altLang="zh-CN" sz="2100" b="1" i="1" dirty="0">
                    <a:solidFill>
                      <a:srgbClr val="000000"/>
                    </a:solidFill>
                    <a:effectLst/>
                    <a:latin typeface="NEU-BZ-S92"/>
                    <a:ea typeface="方正书宋_GBK"/>
                    <a:cs typeface="Times New Roman" panose="02020603050405020304" pitchFamily="18" charset="0"/>
                  </a:rPr>
                  <a:t>=</a:t>
                </a:r>
                <a:r>
                  <a:rPr lang="en-US" altLang="zh-CN" sz="2100" b="1" dirty="0">
                    <a:solidFill>
                      <a:srgbClr val="000000"/>
                    </a:solidFill>
                    <a:effectLst/>
                    <a:latin typeface="NEU-BZ-S92"/>
                    <a:ea typeface="方正书宋_GBK"/>
                    <a:cs typeface="Times New Roman" panose="02020603050405020304" pitchFamily="18" charset="0"/>
                  </a:rPr>
                  <a:t>0</a:t>
                </a:r>
                <a:endParaRPr lang="zh-CN" altLang="zh-CN" sz="2100" b="1" dirty="0">
                  <a:solidFill>
                    <a:srgbClr val="000000"/>
                  </a:solidFill>
                  <a:effectLst/>
                  <a:latin typeface="NEU-BZ-S92"/>
                  <a:ea typeface="方正书宋_GBK"/>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2856764" y="4340848"/>
                <a:ext cx="5859425" cy="333681"/>
              </a:xfrm>
              <a:prstGeom prst="rect">
                <a:avLst/>
              </a:prstGeom>
              <a:blipFill>
                <a:blip r:embed="rId5"/>
                <a:stretch>
                  <a:fillRect l="-1082" t="-42857" r="-866" b="-25000"/>
                </a:stretch>
              </a:blipFill>
            </p:spPr>
            <p:txBody>
              <a:bodyPr/>
              <a:lstStyle/>
              <a:p>
                <a:r>
                  <a:rPr lang="zh-CN" altLang="en-US">
                    <a:noFill/>
                  </a:rPr>
                  <a:t> </a:t>
                </a:r>
              </a:p>
            </p:txBody>
          </p:sp>
        </mc:Fallback>
      </mc:AlternateContent>
      <p:sp>
        <p:nvSpPr>
          <p:cNvPr id="8" name="矩形 7"/>
          <p:cNvSpPr/>
          <p:nvPr/>
        </p:nvSpPr>
        <p:spPr>
          <a:xfrm>
            <a:off x="8832338" y="4333480"/>
            <a:ext cx="2363147" cy="297517"/>
          </a:xfrm>
          <a:prstGeom prst="rect">
            <a:avLst/>
          </a:prstGeom>
        </p:spPr>
        <p:txBody>
          <a:bodyPr wrap="none">
            <a:spAutoFit/>
          </a:bodyPr>
          <a:lstStyle/>
          <a:p>
            <a:pPr>
              <a:lnSpc>
                <a:spcPts val="1575"/>
              </a:lnSpc>
              <a:spcAft>
                <a:spcPts val="0"/>
              </a:spcAft>
            </a:pPr>
            <a:r>
              <a:rPr lang="en-US" altLang="zh-CN" sz="2100" b="1" i="1" dirty="0">
                <a:solidFill>
                  <a:srgbClr val="000000"/>
                </a:solidFill>
                <a:latin typeface="NEU-BZ-S92"/>
                <a:ea typeface="方正书宋_GBK"/>
                <a:cs typeface="Times New Roman" panose="02020603050405020304" pitchFamily="18" charset="0"/>
              </a:rPr>
              <a:t>i=</a:t>
            </a:r>
            <a:r>
              <a:rPr lang="en-US" altLang="zh-CN" sz="2100" b="1" dirty="0">
                <a:solidFill>
                  <a:srgbClr val="000000"/>
                </a:solidFill>
                <a:latin typeface="NEU-BZ-S92"/>
                <a:ea typeface="方正书宋_GBK"/>
                <a:cs typeface="Times New Roman" panose="02020603050405020304" pitchFamily="18" charset="0"/>
              </a:rPr>
              <a:t>1</a:t>
            </a:r>
            <a:r>
              <a:rPr lang="en-US" altLang="zh-CN" sz="2100" b="1" dirty="0">
                <a:solidFill>
                  <a:srgbClr val="000000"/>
                </a:solidFill>
                <a:latin typeface="方正书宋_GBK"/>
                <a:ea typeface="方正书宋_GBK"/>
                <a:cs typeface="Times New Roman" panose="02020603050405020304" pitchFamily="18" charset="0"/>
              </a:rPr>
              <a:t>,</a:t>
            </a:r>
            <a:r>
              <a:rPr lang="en-US" altLang="zh-CN" sz="2100" b="1" dirty="0">
                <a:solidFill>
                  <a:srgbClr val="000000"/>
                </a:solidFill>
                <a:latin typeface="NEU-BZ-S92"/>
                <a:ea typeface="方正书宋_GBK"/>
                <a:cs typeface="Times New Roman" panose="02020603050405020304" pitchFamily="18" charset="0"/>
              </a:rPr>
              <a:t>2</a:t>
            </a:r>
            <a:r>
              <a:rPr lang="en-US" altLang="zh-CN" sz="2100" b="1" dirty="0">
                <a:solidFill>
                  <a:srgbClr val="000000"/>
                </a:solidFill>
                <a:latin typeface="方正书宋_GBK"/>
                <a:ea typeface="方正书宋_GBK"/>
                <a:cs typeface="Times New Roman" panose="02020603050405020304" pitchFamily="18" charset="0"/>
              </a:rPr>
              <a:t>,</a:t>
            </a:r>
            <a:r>
              <a:rPr lang="en-US" altLang="zh-CN" sz="2100" b="1" dirty="0">
                <a:solidFill>
                  <a:srgbClr val="000000"/>
                </a:solidFill>
                <a:latin typeface="NEU-BZ-S92"/>
                <a:ea typeface="方正书宋_GBK"/>
                <a:cs typeface="Times New Roman" panose="02020603050405020304" pitchFamily="18" charset="0"/>
              </a:rPr>
              <a:t>…</a:t>
            </a:r>
            <a:r>
              <a:rPr lang="en-US" altLang="zh-CN" sz="2100" b="1" dirty="0">
                <a:solidFill>
                  <a:srgbClr val="000000"/>
                </a:solidFill>
                <a:latin typeface="方正书宋_GBK"/>
                <a:ea typeface="方正书宋_GBK"/>
                <a:cs typeface="Times New Roman" panose="02020603050405020304" pitchFamily="18" charset="0"/>
              </a:rPr>
              <a:t>,</a:t>
            </a:r>
            <a:r>
              <a:rPr lang="en-US" altLang="zh-CN" sz="2100" b="1" i="1" dirty="0">
                <a:solidFill>
                  <a:srgbClr val="000000"/>
                </a:solidFill>
                <a:latin typeface="NEU-BZ-S92"/>
                <a:ea typeface="方正书宋_GBK"/>
                <a:cs typeface="Times New Roman" panose="02020603050405020304" pitchFamily="18" charset="0"/>
              </a:rPr>
              <a:t>n</a:t>
            </a:r>
            <a:r>
              <a:rPr lang="en-US" altLang="zh-CN" sz="2100" b="1" dirty="0">
                <a:solidFill>
                  <a:srgbClr val="000000"/>
                </a:solidFill>
                <a:latin typeface="方正书宋_GBK"/>
                <a:ea typeface="方正书宋_GBK"/>
                <a:cs typeface="Times New Roman" panose="02020603050405020304" pitchFamily="18" charset="0"/>
              </a:rPr>
              <a:t>(</a:t>
            </a:r>
            <a:r>
              <a:rPr lang="en-US" altLang="zh-CN" sz="2100" b="1" dirty="0">
                <a:solidFill>
                  <a:srgbClr val="000000"/>
                </a:solidFill>
                <a:latin typeface="NEU-BZ-S92"/>
                <a:ea typeface="方正书宋_GBK"/>
                <a:cs typeface="Times New Roman" panose="02020603050405020304" pitchFamily="18" charset="0"/>
              </a:rPr>
              <a:t>7</a:t>
            </a:r>
            <a:r>
              <a:rPr lang="en-US" altLang="zh-CN" sz="2100" b="1" i="1" dirty="0">
                <a:solidFill>
                  <a:srgbClr val="000000"/>
                </a:solidFill>
                <a:latin typeface="NEU-BZ-S92"/>
                <a:ea typeface="方正书宋_GBK"/>
                <a:cs typeface="Times New Roman" panose="02020603050405020304" pitchFamily="18" charset="0"/>
              </a:rPr>
              <a:t>-</a:t>
            </a:r>
            <a:r>
              <a:rPr lang="en-US" altLang="zh-CN" sz="2100" b="1" dirty="0">
                <a:solidFill>
                  <a:srgbClr val="000000"/>
                </a:solidFill>
                <a:latin typeface="NEU-BZ-S92"/>
                <a:ea typeface="方正书宋_GBK"/>
                <a:cs typeface="Times New Roman" panose="02020603050405020304" pitchFamily="18" charset="0"/>
              </a:rPr>
              <a:t>26</a:t>
            </a:r>
            <a:r>
              <a:rPr lang="en-US" altLang="zh-CN" sz="2100" b="1" dirty="0">
                <a:solidFill>
                  <a:srgbClr val="000000"/>
                </a:solidFill>
                <a:latin typeface="方正书宋_GBK"/>
                <a:ea typeface="方正书宋_GBK"/>
                <a:cs typeface="Times New Roman" panose="02020603050405020304" pitchFamily="18" charset="0"/>
              </a:rPr>
              <a:t>)</a:t>
            </a:r>
            <a:endParaRPr lang="zh-CN" altLang="zh-CN" sz="2100" b="1" dirty="0">
              <a:solidFill>
                <a:srgbClr val="000000"/>
              </a:solidFill>
              <a:effectLst/>
              <a:latin typeface="NEU-BZ-S92"/>
              <a:ea typeface="方正书宋_GBK"/>
              <a:cs typeface="Times New Roman" panose="02020603050405020304" pitchFamily="18" charset="0"/>
            </a:endParaRPr>
          </a:p>
        </p:txBody>
      </p:sp>
      <p:sp>
        <p:nvSpPr>
          <p:cNvPr id="14" name="矩形: 圆角 13">
            <a:extLst>
              <a:ext uri="{FF2B5EF4-FFF2-40B4-BE49-F238E27FC236}">
                <a16:creationId xmlns:a16="http://schemas.microsoft.com/office/drawing/2014/main" id="{BF1CFCBE-FC8E-4776-89D5-E93F59416D59}"/>
              </a:ext>
            </a:extLst>
          </p:cNvPr>
          <p:cNvSpPr/>
          <p:nvPr/>
        </p:nvSpPr>
        <p:spPr>
          <a:xfrm>
            <a:off x="1858063" y="3741128"/>
            <a:ext cx="9280426" cy="1555428"/>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Tree>
    <p:extLst>
      <p:ext uri="{BB962C8B-B14F-4D97-AF65-F5344CB8AC3E}">
        <p14:creationId xmlns:p14="http://schemas.microsoft.com/office/powerpoint/2010/main" val="421932289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388815" y="1744117"/>
            <a:ext cx="9703735" cy="397535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　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(7-24)</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(7-26)</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即是单个杆件的动力学特性关系式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若将工业机器人的</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个杆件均列出相应的上述两个方程</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即得到工业机器人完整的动力学方程组的基本形式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牛顿</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欧拉方程</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上述的牛顿</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欧拉方程没有给出输入</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输出的显式关系</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因而不便于进行实际的动力学分析。为此需将方程作适当的变化。欧拉方程中含有力</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i-1, 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和力矩</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i-1, i</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(7-21)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(7-22)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说明关节力矩</a:t>
            </a:r>
            <a:r>
              <a:rPr lang="en-US" altLang="zh-CN" sz="2100" dirty="0" err="1">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100" baseline="-25000" dirty="0" err="1">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是其中的一部分</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其余的部分为不做功的约束反力</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为求出描述输入</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输出动力学关系的显式牛顿</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欧拉方程</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应将输入关节力矩与约束力、约束力矩分开。</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工业机器人运动学与力学分析</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Tree>
    <p:extLst>
      <p:ext uri="{BB962C8B-B14F-4D97-AF65-F5344CB8AC3E}">
        <p14:creationId xmlns:p14="http://schemas.microsoft.com/office/powerpoint/2010/main" val="161770083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6"/>
          <p:cNvSpPr>
            <a:spLocks noChangeArrowheads="1"/>
          </p:cNvSpPr>
          <p:nvPr/>
        </p:nvSpPr>
        <p:spPr bwMode="auto">
          <a:xfrm>
            <a:off x="6529810" y="1895554"/>
            <a:ext cx="6327354" cy="3818174"/>
          </a:xfrm>
          <a:prstGeom prst="rect">
            <a:avLst/>
          </a:prstGeom>
          <a:solidFill>
            <a:srgbClr val="73397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5123" name="矩形 1"/>
          <p:cNvSpPr>
            <a:spLocks noChangeArrowheads="1"/>
          </p:cNvSpPr>
          <p:nvPr/>
        </p:nvSpPr>
        <p:spPr bwMode="auto">
          <a:xfrm>
            <a:off x="1589" y="696"/>
            <a:ext cx="803474" cy="7231261"/>
          </a:xfrm>
          <a:prstGeom prst="rect">
            <a:avLst/>
          </a:prstGeom>
          <a:solidFill>
            <a:srgbClr val="73397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12" name="矩形 1"/>
          <p:cNvSpPr>
            <a:spLocks noChangeArrowheads="1"/>
          </p:cNvSpPr>
          <p:nvPr/>
        </p:nvSpPr>
        <p:spPr bwMode="auto">
          <a:xfrm>
            <a:off x="741445" y="-56696"/>
            <a:ext cx="5812028" cy="7288652"/>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a:outerShdw blurRad="63500" sx="102000" sy="102000" algn="ctr"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13" name="TextBox 32"/>
          <p:cNvSpPr txBox="1"/>
          <p:nvPr/>
        </p:nvSpPr>
        <p:spPr>
          <a:xfrm>
            <a:off x="8805639" y="2722649"/>
            <a:ext cx="3168352" cy="1477328"/>
          </a:xfrm>
          <a:prstGeom prst="rect">
            <a:avLst/>
          </a:prstGeom>
          <a:noFill/>
        </p:spPr>
        <p:txBody>
          <a:bodyPr wrap="square" rtlCol="0">
            <a:spAutoFit/>
          </a:bodyPr>
          <a:lstStyle/>
          <a:p>
            <a:pPr algn="ctr"/>
            <a:r>
              <a:rPr lang="zh-CN" altLang="en-US" sz="4500" b="1" dirty="0">
                <a:solidFill>
                  <a:schemeClr val="bg1"/>
                </a:solidFill>
                <a:latin typeface="Impact" panose="020B0806030902050204" pitchFamily="34" charset="0"/>
                <a:ea typeface="微软雅黑" panose="020B0503020204020204" pitchFamily="34" charset="-122"/>
              </a:rPr>
              <a:t>工业机器人的控制系统</a:t>
            </a:r>
            <a:endParaRPr lang="zh-CN" altLang="en-US" sz="4500" b="1" dirty="0">
              <a:solidFill>
                <a:schemeClr val="bg1"/>
              </a:solidFill>
              <a:latin typeface="Impact" panose="020B0806030902050204" pitchFamily="34" charset="0"/>
              <a:ea typeface="微软雅黑" panose="020B0503020204020204" pitchFamily="34" charset="-122"/>
              <a:cs typeface="Arial" panose="020B0604020202020204" pitchFamily="34" charset="0"/>
            </a:endParaRPr>
          </a:p>
        </p:txBody>
      </p:sp>
      <p:sp>
        <p:nvSpPr>
          <p:cNvPr id="14" name="TextBox 32"/>
          <p:cNvSpPr txBox="1"/>
          <p:nvPr/>
        </p:nvSpPr>
        <p:spPr>
          <a:xfrm>
            <a:off x="6795852" y="2722070"/>
            <a:ext cx="1927928" cy="1569466"/>
          </a:xfrm>
          <a:prstGeom prst="rect">
            <a:avLst/>
          </a:prstGeom>
          <a:noFill/>
        </p:spPr>
        <p:txBody>
          <a:bodyPr wrap="square" rtlCol="0">
            <a:spAutoFit/>
          </a:bodyPr>
          <a:lstStyle/>
          <a:p>
            <a:r>
              <a:rPr lang="en-US" altLang="zh-CN" sz="9600" dirty="0">
                <a:solidFill>
                  <a:schemeClr val="bg1"/>
                </a:solidFill>
                <a:latin typeface="Impact" panose="020B0806030902050204" pitchFamily="34" charset="0"/>
                <a:ea typeface="微软雅黑" panose="020B0503020204020204" pitchFamily="34" charset="-122"/>
              </a:rPr>
              <a:t>04</a:t>
            </a:r>
            <a:endParaRPr lang="zh-CN" altLang="en-US" sz="23900" dirty="0">
              <a:solidFill>
                <a:schemeClr val="bg1"/>
              </a:solidFill>
              <a:latin typeface="Impact" panose="020B080603090205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705183981"/>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wipe(down)">
                                      <p:cBhvr>
                                        <p:cTn id="7" dur="500"/>
                                        <p:tgtEl>
                                          <p:spTgt spid="512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122"/>
                                        </p:tgtEl>
                                        <p:attrNameLst>
                                          <p:attrName>style.visibility</p:attrName>
                                        </p:attrNameLst>
                                      </p:cBhvr>
                                      <p:to>
                                        <p:strVal val="visible"/>
                                      </p:to>
                                    </p:set>
                                    <p:animEffect transition="in" filter="wipe(left)">
                                      <p:cBhvr>
                                        <p:cTn id="15" dur="500"/>
                                        <p:tgtEl>
                                          <p:spTgt spid="5122"/>
                                        </p:tgtEl>
                                      </p:cBhvr>
                                    </p:animEffect>
                                  </p:childTnLst>
                                </p:cTn>
                              </p:par>
                            </p:childTnLst>
                          </p:cTn>
                        </p:par>
                        <p:par>
                          <p:cTn id="16" fill="hold">
                            <p:stCondLst>
                              <p:cond delay="1500"/>
                            </p:stCondLst>
                            <p:childTnLst>
                              <p:par>
                                <p:cTn id="17" presetID="2" presetClass="entr" presetSubtype="1"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250" fill="hold"/>
                                        <p:tgtEl>
                                          <p:spTgt spid="14"/>
                                        </p:tgtEl>
                                        <p:attrNameLst>
                                          <p:attrName>ppt_x</p:attrName>
                                        </p:attrNameLst>
                                      </p:cBhvr>
                                      <p:tavLst>
                                        <p:tav tm="0">
                                          <p:val>
                                            <p:strVal val="#ppt_x"/>
                                          </p:val>
                                        </p:tav>
                                        <p:tav tm="100000">
                                          <p:val>
                                            <p:strVal val="#ppt_x"/>
                                          </p:val>
                                        </p:tav>
                                      </p:tavLst>
                                    </p:anim>
                                    <p:anim calcmode="lin" valueType="num">
                                      <p:cBhvr additive="base">
                                        <p:cTn id="20" dur="250" fill="hold"/>
                                        <p:tgtEl>
                                          <p:spTgt spid="14"/>
                                        </p:tgtEl>
                                        <p:attrNameLst>
                                          <p:attrName>ppt_y</p:attrName>
                                        </p:attrNameLst>
                                      </p:cBhvr>
                                      <p:tavLst>
                                        <p:tav tm="0">
                                          <p:val>
                                            <p:strVal val="0-#ppt_h/2"/>
                                          </p:val>
                                        </p:tav>
                                        <p:tav tm="100000">
                                          <p:val>
                                            <p:strVal val="#ppt_y"/>
                                          </p:val>
                                        </p:tav>
                                      </p:tavLst>
                                    </p:anim>
                                  </p:childTnLst>
                                </p:cTn>
                              </p:par>
                            </p:childTnLst>
                          </p:cTn>
                        </p:par>
                        <p:par>
                          <p:cTn id="21" fill="hold">
                            <p:stCondLst>
                              <p:cond delay="2000"/>
                            </p:stCondLst>
                            <p:childTnLst>
                              <p:par>
                                <p:cTn id="22" presetID="26" presetClass="emph" presetSubtype="0" fill="hold" grpId="1" nodeType="afterEffect">
                                  <p:stCondLst>
                                    <p:cond delay="0"/>
                                  </p:stCondLst>
                                  <p:childTnLst>
                                    <p:animEffect transition="out" filter="fade">
                                      <p:cBhvr>
                                        <p:cTn id="23" dur="500" tmFilter="0, 0; .2, .5; .8, .5; 1, 0"/>
                                        <p:tgtEl>
                                          <p:spTgt spid="14"/>
                                        </p:tgtEl>
                                      </p:cBhvr>
                                    </p:animEffect>
                                    <p:animScale>
                                      <p:cBhvr>
                                        <p:cTn id="24" dur="250" autoRev="1" fill="hold"/>
                                        <p:tgtEl>
                                          <p:spTgt spid="14"/>
                                        </p:tgtEl>
                                      </p:cBhvr>
                                      <p:by x="105000" y="105000"/>
                                    </p:animScale>
                                  </p:childTnLst>
                                </p:cTn>
                              </p:par>
                            </p:childTnLst>
                          </p:cTn>
                        </p:par>
                        <p:par>
                          <p:cTn id="25" fill="hold">
                            <p:stCondLst>
                              <p:cond delay="2500"/>
                            </p:stCondLst>
                            <p:childTnLst>
                              <p:par>
                                <p:cTn id="26" presetID="2" presetClass="entr" presetSubtype="1"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250" fill="hold"/>
                                        <p:tgtEl>
                                          <p:spTgt spid="13"/>
                                        </p:tgtEl>
                                        <p:attrNameLst>
                                          <p:attrName>ppt_x</p:attrName>
                                        </p:attrNameLst>
                                      </p:cBhvr>
                                      <p:tavLst>
                                        <p:tav tm="0">
                                          <p:val>
                                            <p:strVal val="#ppt_x"/>
                                          </p:val>
                                        </p:tav>
                                        <p:tav tm="100000">
                                          <p:val>
                                            <p:strVal val="#ppt_x"/>
                                          </p:val>
                                        </p:tav>
                                      </p:tavLst>
                                    </p:anim>
                                    <p:anim calcmode="lin" valueType="num">
                                      <p:cBhvr additive="base">
                                        <p:cTn id="29" dur="25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bldLvl="0" animBg="1"/>
      <p:bldP spid="5123" grpId="0" bldLvl="0" animBg="1"/>
      <p:bldP spid="12" grpId="0" animBg="1"/>
      <p:bldP spid="13" grpId="0"/>
      <p:bldP spid="14" grpId="0"/>
      <p:bldP spid="14"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388815" y="2267699"/>
            <a:ext cx="9703735" cy="1009547"/>
          </a:xfrm>
          <a:prstGeom prst="rect">
            <a:avLst/>
          </a:prstGeom>
          <a:noFill/>
        </p:spPr>
        <p:txBody>
          <a:bodyPr wrap="square" lIns="96433" tIns="48216" rIns="96433" bIns="48216" rtlCol="0">
            <a:spAutoFit/>
          </a:bodyPr>
          <a:lstStyle/>
          <a:p>
            <a:pPr indent="531719">
              <a:lnSpc>
                <a:spcPct val="150000"/>
              </a:lnSpc>
            </a:pP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工业机器人的控制技术是在传统机械系统的控制技术的基础上发展起来的</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因此两者之间并无根本的不同</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但工业机器人控制系统也有许多特殊之处</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第四节　工业机器人的控制系统</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9" name=" 219"/>
          <p:cNvSpPr/>
          <p:nvPr/>
        </p:nvSpPr>
        <p:spPr>
          <a:xfrm>
            <a:off x="951682" y="869927"/>
            <a:ext cx="6701829"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TextBox 18"/>
          <p:cNvSpPr txBox="1"/>
          <p:nvPr/>
        </p:nvSpPr>
        <p:spPr>
          <a:xfrm>
            <a:off x="1115524" y="895397"/>
            <a:ext cx="6609995" cy="482094"/>
          </a:xfrm>
          <a:prstGeom prst="rect">
            <a:avLst/>
          </a:prstGeom>
          <a:noFill/>
        </p:spPr>
        <p:txBody>
          <a:bodyPr wrap="square" lIns="96433" tIns="48216" rIns="96433" bIns="48216" rtlCol="0">
            <a:spAutoFit/>
          </a:bodyPr>
          <a:lstStyle/>
          <a:p>
            <a:r>
              <a:rPr lang="zh-CN" altLang="en-US" sz="2500" b="1" dirty="0">
                <a:latin typeface="Times New Roman" panose="02020603050405020304" pitchFamily="18" charset="0"/>
                <a:ea typeface="微软雅黑" panose="020B0503020204020204" pitchFamily="34" charset="-122"/>
              </a:rPr>
              <a:t>一、工业机器人控制系统的特点和基本要求</a:t>
            </a:r>
          </a:p>
        </p:txBody>
      </p:sp>
    </p:spTree>
    <p:extLst>
      <p:ext uri="{BB962C8B-B14F-4D97-AF65-F5344CB8AC3E}">
        <p14:creationId xmlns:p14="http://schemas.microsoft.com/office/powerpoint/2010/main" val="361711903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809293" y="2464197"/>
            <a:ext cx="9577064" cy="2036366"/>
          </a:xfrm>
          <a:prstGeom prst="rect">
            <a:avLst/>
          </a:prstGeom>
          <a:noFill/>
        </p:spPr>
        <p:txBody>
          <a:bodyPr wrap="square" lIns="96433" tIns="48216" rIns="96433" bIns="48216" rtlCol="0">
            <a:spAutoFit/>
          </a:bodyPr>
          <a:lstStyle/>
          <a:p>
            <a:pPr indent="531719">
              <a:lnSpc>
                <a:spcPct val="150000"/>
              </a:lnSpc>
            </a:pP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英国机器人协会</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(BRA)</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的定义是</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一种可重复编程的装置</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用以加工和搬运零件、工具或特殊加工器具</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通过可变的程序流程以完成特定的加工任务。”</a:t>
            </a:r>
          </a:p>
          <a:p>
            <a:pPr indent="531719">
              <a:lnSpc>
                <a:spcPct val="150000"/>
              </a:lnSpc>
            </a:pP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日本工业标准</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(JISB0134—1986)</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定义为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一种在自动控制下</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能够编程完成某些操作或者动作功能。”</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概述</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Tree>
    <p:extLst>
      <p:ext uri="{BB962C8B-B14F-4D97-AF65-F5344CB8AC3E}">
        <p14:creationId xmlns:p14="http://schemas.microsoft.com/office/powerpoint/2010/main" val="191354076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388816" y="2320181"/>
            <a:ext cx="5544616" cy="3490610"/>
          </a:xfrm>
          <a:prstGeom prst="rect">
            <a:avLst/>
          </a:prstGeom>
          <a:noFill/>
        </p:spPr>
        <p:txBody>
          <a:bodyPr wrap="square" lIns="96433" tIns="48216" rIns="96433" bIns="48216" rtlCol="0">
            <a:spAutoFit/>
          </a:bodyPr>
          <a:lstStyle/>
          <a:p>
            <a:pPr indent="531719">
              <a:lnSpc>
                <a:spcPct val="150000"/>
              </a:lnSpc>
            </a:pP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工业机器人控制系统</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可以从不同角度进行分类</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如按控制运动的方式不同</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可分为关节运动控制、笛卡尔空间运动控制和自适应控制</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按轨迹控制方式的不同</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可分为点位控制和连续轨迹控制</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按速度控制方式的不同</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可分为速度控制、加速度控制、力控制。</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这里主要介绍按发展阶段的分类方法。</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第四节　工业机器人的控制系统</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9" name=" 219"/>
          <p:cNvSpPr/>
          <p:nvPr/>
        </p:nvSpPr>
        <p:spPr>
          <a:xfrm>
            <a:off x="951682" y="869927"/>
            <a:ext cx="5117653"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TextBox 18"/>
          <p:cNvSpPr txBox="1"/>
          <p:nvPr/>
        </p:nvSpPr>
        <p:spPr>
          <a:xfrm>
            <a:off x="1115524" y="895397"/>
            <a:ext cx="6609995" cy="482094"/>
          </a:xfrm>
          <a:prstGeom prst="rect">
            <a:avLst/>
          </a:prstGeom>
          <a:noFill/>
        </p:spPr>
        <p:txBody>
          <a:bodyPr wrap="square" lIns="96433" tIns="48216" rIns="96433" bIns="48216" rtlCol="0">
            <a:spAutoFit/>
          </a:bodyPr>
          <a:lstStyle/>
          <a:p>
            <a:r>
              <a:rPr lang="zh-CN" altLang="en-US" sz="2500" b="1" dirty="0">
                <a:latin typeface="Times New Roman" panose="02020603050405020304" pitchFamily="18" charset="0"/>
                <a:ea typeface="微软雅黑" panose="020B0503020204020204" pitchFamily="34" charset="-122"/>
              </a:rPr>
              <a:t>二、工业机器人控制系统的分类</a:t>
            </a:r>
          </a:p>
        </p:txBody>
      </p:sp>
      <p:pic>
        <p:nvPicPr>
          <p:cNvPr id="3" name="图片 2">
            <a:extLst>
              <a:ext uri="{FF2B5EF4-FFF2-40B4-BE49-F238E27FC236}">
                <a16:creationId xmlns:a16="http://schemas.microsoft.com/office/drawing/2014/main" id="{7E7A34C7-FE6D-493D-8091-B77AA2B51554}"/>
              </a:ext>
            </a:extLst>
          </p:cNvPr>
          <p:cNvPicPr>
            <a:picLocks noChangeAspect="1"/>
          </p:cNvPicPr>
          <p:nvPr/>
        </p:nvPicPr>
        <p:blipFill rotWithShape="1">
          <a:blip r:embed="rId4">
            <a:extLst>
              <a:ext uri="{28A0092B-C50C-407E-A947-70E740481C1C}">
                <a14:useLocalDpi xmlns:a14="http://schemas.microsoft.com/office/drawing/2010/main" val="0"/>
              </a:ext>
            </a:extLst>
          </a:blip>
          <a:srcRect b="19155"/>
          <a:stretch/>
        </p:blipFill>
        <p:spPr>
          <a:xfrm>
            <a:off x="7509495" y="2538724"/>
            <a:ext cx="4211554" cy="340484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3" name="矩形: 对角圆角 12">
            <a:extLst>
              <a:ext uri="{FF2B5EF4-FFF2-40B4-BE49-F238E27FC236}">
                <a16:creationId xmlns:a16="http://schemas.microsoft.com/office/drawing/2014/main" id="{49F2FAB4-8B09-492E-90D6-435AA7801657}"/>
              </a:ext>
            </a:extLst>
          </p:cNvPr>
          <p:cNvSpPr/>
          <p:nvPr/>
        </p:nvSpPr>
        <p:spPr>
          <a:xfrm>
            <a:off x="1115524" y="2176165"/>
            <a:ext cx="5961923" cy="3845370"/>
          </a:xfrm>
          <a:prstGeom prst="round2Diag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379631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416424" y="2035401"/>
            <a:ext cx="9703735" cy="2036366"/>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目前工业用的绝大多数第一代机器人属于</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程序控制机器人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其程序控制系统的结构简图如图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7-26</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包括</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程序装置、信息处理器和放大执行装置</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。信息处理器对来自程序装置的信息进行变换</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放大执行装置则对工业机器人的传动装置进行作用。</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第四节　工业机器人的控制系统</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1" name="TextBox 23"/>
          <p:cNvSpPr txBox="1"/>
          <p:nvPr/>
        </p:nvSpPr>
        <p:spPr>
          <a:xfrm>
            <a:off x="1460823" y="1319127"/>
            <a:ext cx="8985721" cy="601422"/>
          </a:xfrm>
          <a:prstGeom prst="rect">
            <a:avLst/>
          </a:prstGeom>
          <a:noFill/>
        </p:spPr>
        <p:txBody>
          <a:bodyPr wrap="square" lIns="96433" tIns="48216" rIns="96433" bIns="48216" rtlCol="0">
            <a:spAutoFit/>
          </a:bodyPr>
          <a:lstStyle/>
          <a:p>
            <a:pPr>
              <a:lnSpc>
                <a:spcPct val="150000"/>
              </a:lnSpc>
            </a:pPr>
            <a:r>
              <a:rPr lang="en-US" altLang="zh-CN" sz="2500" dirty="0">
                <a:latin typeface="Times New Roman" panose="02020603050405020304" pitchFamily="18" charset="0"/>
                <a:ea typeface="隶书" panose="02010509060101010101" pitchFamily="49" charset="-122"/>
              </a:rPr>
              <a:t>1. </a:t>
            </a:r>
            <a:r>
              <a:rPr lang="zh-CN" altLang="en-US" sz="2500" dirty="0">
                <a:latin typeface="Times New Roman" panose="02020603050405020304" pitchFamily="18" charset="0"/>
                <a:ea typeface="隶书" panose="02010509060101010101" pitchFamily="49" charset="-122"/>
              </a:rPr>
              <a:t>程序控制系统</a:t>
            </a:r>
          </a:p>
        </p:txBody>
      </p:sp>
      <p:pic>
        <p:nvPicPr>
          <p:cNvPr id="12" name="7z26.jpg" descr="id:2147484656;FounderCES"/>
          <p:cNvPicPr/>
          <p:nvPr/>
        </p:nvPicPr>
        <p:blipFill>
          <a:blip r:embed="rId4">
            <a:clrChange>
              <a:clrFrom>
                <a:srgbClr val="FFFFFF"/>
              </a:clrFrom>
              <a:clrTo>
                <a:srgbClr val="FFFFFF">
                  <a:alpha val="0"/>
                </a:srgbClr>
              </a:clrTo>
            </a:clrChange>
          </a:blip>
          <a:stretch>
            <a:fillRect/>
          </a:stretch>
        </p:blipFill>
        <p:spPr>
          <a:xfrm>
            <a:off x="2568552" y="3732797"/>
            <a:ext cx="6807761" cy="2225143"/>
          </a:xfrm>
          <a:prstGeom prst="rect">
            <a:avLst/>
          </a:prstGeom>
        </p:spPr>
      </p:pic>
      <p:sp>
        <p:nvSpPr>
          <p:cNvPr id="13" name="TextBox 21"/>
          <p:cNvSpPr txBox="1"/>
          <p:nvPr/>
        </p:nvSpPr>
        <p:spPr>
          <a:xfrm>
            <a:off x="4619692" y="6199605"/>
            <a:ext cx="3665207" cy="389505"/>
          </a:xfrm>
          <a:prstGeom prst="rect">
            <a:avLst/>
          </a:prstGeom>
          <a:noFill/>
        </p:spPr>
        <p:txBody>
          <a:bodyPr wrap="square" lIns="96433" tIns="48216" rIns="96433" bIns="48216" rtlCol="0">
            <a:spAutoFit/>
          </a:bodyPr>
          <a:lstStyle/>
          <a:p>
            <a:pPr>
              <a:lnSpc>
                <a:spcPct val="150000"/>
              </a:lnSpc>
            </a:pPr>
            <a:r>
              <a:rPr lang="zh-CN" altLang="en-US" sz="1500" b="1">
                <a:latin typeface="+mn-ea"/>
              </a:rPr>
              <a:t>图</a:t>
            </a:r>
            <a:r>
              <a:rPr lang="en-US" altLang="zh-CN" sz="1500" b="1">
                <a:latin typeface="+mn-ea"/>
              </a:rPr>
              <a:t>7-26</a:t>
            </a:r>
            <a:r>
              <a:rPr lang="zh-CN" altLang="en-US" sz="1500" b="1">
                <a:latin typeface="+mn-ea"/>
              </a:rPr>
              <a:t>　程序控制系统</a:t>
            </a:r>
            <a:endParaRPr lang="en-US" altLang="zh-CN" sz="1500" b="1" dirty="0">
              <a:latin typeface="+mn-ea"/>
            </a:endParaRPr>
          </a:p>
        </p:txBody>
      </p:sp>
    </p:spTree>
    <p:extLst>
      <p:ext uri="{BB962C8B-B14F-4D97-AF65-F5344CB8AC3E}">
        <p14:creationId xmlns:p14="http://schemas.microsoft.com/office/powerpoint/2010/main" val="72683356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388815" y="2320181"/>
            <a:ext cx="9703735" cy="3005862"/>
          </a:xfrm>
          <a:prstGeom prst="rect">
            <a:avLst/>
          </a:prstGeom>
          <a:noFill/>
        </p:spPr>
        <p:txBody>
          <a:bodyPr wrap="square" lIns="96433" tIns="48216" rIns="96433" bIns="48216" rtlCol="0">
            <a:spAutoFit/>
          </a:bodyPr>
          <a:lstStyle/>
          <a:p>
            <a:pPr indent="531719">
              <a:lnSpc>
                <a:spcPct val="150000"/>
              </a:lnSpc>
            </a:pP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输出量</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为一矢量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表示操作机运动的状态</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一般为操作机各关节的转角或位移。</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控制作用</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U</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由控制装置加于操作机的输入端</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也是一个矢量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。给定作用</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G</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是输出量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的目标值</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即</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要求变化的规律</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通常是以程序形式给出的时间函数</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,G</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的给定可以通过计算工业机器人的运动轨迹来编制程序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也可以通过示教法来编制程序。这就是程序控制系统的主要特点</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即</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系统的控制程序是在工业机器人进行作业之前确定的</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或者说工业机器人是按预定的程序工作的</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第四节　工业机器人的控制系统</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Tree>
    <p:extLst>
      <p:ext uri="{BB962C8B-B14F-4D97-AF65-F5344CB8AC3E}">
        <p14:creationId xmlns:p14="http://schemas.microsoft.com/office/powerpoint/2010/main" val="153291548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161900" y="1007067"/>
            <a:ext cx="9703735" cy="2036366"/>
          </a:xfrm>
          <a:prstGeom prst="rect">
            <a:avLst/>
          </a:prstGeom>
          <a:noFill/>
        </p:spPr>
        <p:txBody>
          <a:bodyPr wrap="square" lIns="96433" tIns="48216" rIns="96433" bIns="48216" rtlCol="0">
            <a:spAutoFit/>
          </a:bodyPr>
          <a:lstStyle/>
          <a:p>
            <a:pPr indent="531719">
              <a:lnSpc>
                <a:spcPct val="150000"/>
              </a:lnSpc>
            </a:pP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适应性控制系统多用于第二代工业机器人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即具有知觉的工业机器人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它具有</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力觉、触觉或视觉</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等功能。在这类控制系统中</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一般不事先给定运动轨迹</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由系统根据外界环境的瞬时状态实现控制</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而外界环境状态用相应的传感器来检测。系统框图如图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7-27</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第四节　工业机器人的控制系统</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1" name="TextBox 23"/>
          <p:cNvSpPr txBox="1"/>
          <p:nvPr/>
        </p:nvSpPr>
        <p:spPr>
          <a:xfrm>
            <a:off x="1161900" y="459071"/>
            <a:ext cx="8985721" cy="601422"/>
          </a:xfrm>
          <a:prstGeom prst="rect">
            <a:avLst/>
          </a:prstGeom>
          <a:noFill/>
        </p:spPr>
        <p:txBody>
          <a:bodyPr wrap="square" lIns="96433" tIns="48216" rIns="96433" bIns="48216" rtlCol="0">
            <a:spAutoFit/>
          </a:bodyPr>
          <a:lstStyle/>
          <a:p>
            <a:pPr>
              <a:lnSpc>
                <a:spcPct val="150000"/>
              </a:lnSpc>
            </a:pPr>
            <a:r>
              <a:rPr lang="en-US" altLang="zh-CN" sz="2500" dirty="0">
                <a:latin typeface="Times New Roman" panose="02020603050405020304" pitchFamily="18" charset="0"/>
                <a:ea typeface="隶书" panose="02010509060101010101" pitchFamily="49" charset="-122"/>
              </a:rPr>
              <a:t>2. </a:t>
            </a:r>
            <a:r>
              <a:rPr lang="zh-CN" altLang="en-US" sz="2500" dirty="0">
                <a:latin typeface="Times New Roman" panose="02020603050405020304" pitchFamily="18" charset="0"/>
                <a:ea typeface="隶书" panose="02010509060101010101" pitchFamily="49" charset="-122"/>
              </a:rPr>
              <a:t>适应性控制系统</a:t>
            </a:r>
          </a:p>
        </p:txBody>
      </p:sp>
      <p:sp>
        <p:nvSpPr>
          <p:cNvPr id="13" name="TextBox 21"/>
          <p:cNvSpPr txBox="1"/>
          <p:nvPr/>
        </p:nvSpPr>
        <p:spPr>
          <a:xfrm>
            <a:off x="5208079" y="5295992"/>
            <a:ext cx="3665207" cy="389505"/>
          </a:xfrm>
          <a:prstGeom prst="rect">
            <a:avLst/>
          </a:prstGeom>
          <a:noFill/>
        </p:spPr>
        <p:txBody>
          <a:bodyPr wrap="square" lIns="96433" tIns="48216" rIns="96433" bIns="48216" rtlCol="0">
            <a:spAutoFit/>
          </a:bodyPr>
          <a:lstStyle/>
          <a:p>
            <a:pPr>
              <a:lnSpc>
                <a:spcPct val="150000"/>
              </a:lnSpc>
            </a:pPr>
            <a:r>
              <a:rPr lang="zh-CN" altLang="en-US" sz="1500" b="1" dirty="0">
                <a:latin typeface="+mn-ea"/>
              </a:rPr>
              <a:t>图</a:t>
            </a:r>
            <a:r>
              <a:rPr lang="en-US" altLang="zh-CN" sz="1500" b="1" dirty="0">
                <a:latin typeface="+mn-ea"/>
              </a:rPr>
              <a:t>7-26</a:t>
            </a:r>
            <a:r>
              <a:rPr lang="zh-CN" altLang="en-US" sz="1500" b="1" dirty="0">
                <a:latin typeface="+mn-ea"/>
              </a:rPr>
              <a:t>　程序控制系统</a:t>
            </a:r>
            <a:endParaRPr lang="en-US" altLang="zh-CN" sz="1500" b="1" dirty="0">
              <a:latin typeface="+mn-ea"/>
            </a:endParaRPr>
          </a:p>
        </p:txBody>
      </p:sp>
      <p:pic>
        <p:nvPicPr>
          <p:cNvPr id="14" name="7z27.jpg" descr="id:2147484663;FounderCES"/>
          <p:cNvPicPr/>
          <p:nvPr/>
        </p:nvPicPr>
        <p:blipFill>
          <a:blip r:embed="rId4">
            <a:clrChange>
              <a:clrFrom>
                <a:srgbClr val="FFFFFF"/>
              </a:clrFrom>
              <a:clrTo>
                <a:srgbClr val="FFFFFF">
                  <a:alpha val="0"/>
                </a:srgbClr>
              </a:clrTo>
            </a:clrChange>
          </a:blip>
          <a:stretch>
            <a:fillRect/>
          </a:stretch>
        </p:blipFill>
        <p:spPr>
          <a:xfrm>
            <a:off x="3313668" y="2581085"/>
            <a:ext cx="6231413" cy="2378962"/>
          </a:xfrm>
          <a:prstGeom prst="rect">
            <a:avLst/>
          </a:prstGeom>
        </p:spPr>
      </p:pic>
    </p:spTree>
    <p:extLst>
      <p:ext uri="{BB962C8B-B14F-4D97-AF65-F5344CB8AC3E}">
        <p14:creationId xmlns:p14="http://schemas.microsoft.com/office/powerpoint/2010/main" val="351922881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388816" y="2320181"/>
            <a:ext cx="4248472" cy="3490610"/>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图中</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F</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是外部作用矢量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代表外部环境的变化</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给定作用</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G</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是工业机器人的目标值</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它并不简单地由程序给出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而是存在于环境之中</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控制系统根据操作机与目标之间的坐标差值进行控制。</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显然这类系统要比程序控制系统复杂的多</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第四节　工业机器人的控制系统</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3" name="TextBox 21"/>
          <p:cNvSpPr txBox="1"/>
          <p:nvPr/>
        </p:nvSpPr>
        <p:spPr>
          <a:xfrm>
            <a:off x="8157567" y="6209055"/>
            <a:ext cx="3665207" cy="389505"/>
          </a:xfrm>
          <a:prstGeom prst="rect">
            <a:avLst/>
          </a:prstGeom>
          <a:noFill/>
        </p:spPr>
        <p:txBody>
          <a:bodyPr wrap="square" lIns="96433" tIns="48216" rIns="96433" bIns="48216" rtlCol="0">
            <a:spAutoFit/>
          </a:bodyPr>
          <a:lstStyle/>
          <a:p>
            <a:pPr>
              <a:lnSpc>
                <a:spcPct val="150000"/>
              </a:lnSpc>
            </a:pPr>
            <a:r>
              <a:rPr lang="zh-CN" altLang="en-US" sz="1500" b="1">
                <a:latin typeface="+mn-ea"/>
              </a:rPr>
              <a:t>图</a:t>
            </a:r>
            <a:r>
              <a:rPr lang="en-US" altLang="zh-CN" sz="1500" b="1">
                <a:latin typeface="+mn-ea"/>
              </a:rPr>
              <a:t>7-28</a:t>
            </a:r>
            <a:r>
              <a:rPr lang="zh-CN" altLang="en-US" sz="1500" b="1">
                <a:latin typeface="+mn-ea"/>
              </a:rPr>
              <a:t>　智能控制系统</a:t>
            </a:r>
            <a:endParaRPr lang="en-US" altLang="zh-CN" sz="1500" b="1" dirty="0">
              <a:latin typeface="+mn-ea"/>
            </a:endParaRPr>
          </a:p>
        </p:txBody>
      </p:sp>
      <p:pic>
        <p:nvPicPr>
          <p:cNvPr id="19" name="7z28.jpg" descr="id:2147484677;FounderCES"/>
          <p:cNvPicPr/>
          <p:nvPr/>
        </p:nvPicPr>
        <p:blipFill>
          <a:blip r:embed="rId4">
            <a:clrChange>
              <a:clrFrom>
                <a:srgbClr val="FFFFFF"/>
              </a:clrFrom>
              <a:clrTo>
                <a:srgbClr val="FFFFFF">
                  <a:alpha val="0"/>
                </a:srgbClr>
              </a:clrTo>
            </a:clrChange>
          </a:blip>
          <a:stretch>
            <a:fillRect/>
          </a:stretch>
        </p:blipFill>
        <p:spPr>
          <a:xfrm>
            <a:off x="6591653" y="2279655"/>
            <a:ext cx="4845618" cy="3072621"/>
          </a:xfrm>
          <a:prstGeom prst="rect">
            <a:avLst/>
          </a:prstGeom>
        </p:spPr>
      </p:pic>
      <p:sp>
        <p:nvSpPr>
          <p:cNvPr id="14" name="矩形: 对角圆角 13">
            <a:extLst>
              <a:ext uri="{FF2B5EF4-FFF2-40B4-BE49-F238E27FC236}">
                <a16:creationId xmlns:a16="http://schemas.microsoft.com/office/drawing/2014/main" id="{A068BF28-8196-4D8F-B465-AF4DF1B6D851}"/>
              </a:ext>
            </a:extLst>
          </p:cNvPr>
          <p:cNvSpPr/>
          <p:nvPr/>
        </p:nvSpPr>
        <p:spPr>
          <a:xfrm>
            <a:off x="1244799" y="2176165"/>
            <a:ext cx="4536504" cy="3845370"/>
          </a:xfrm>
          <a:prstGeom prst="round2Diag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3">
            <a:extLst>
              <a:ext uri="{FF2B5EF4-FFF2-40B4-BE49-F238E27FC236}">
                <a16:creationId xmlns:a16="http://schemas.microsoft.com/office/drawing/2014/main" id="{29FDCCD7-E23E-9FEC-8A6B-55456D8845EC}"/>
              </a:ext>
            </a:extLst>
          </p:cNvPr>
          <p:cNvSpPr txBox="1"/>
          <p:nvPr/>
        </p:nvSpPr>
        <p:spPr>
          <a:xfrm>
            <a:off x="715879" y="514883"/>
            <a:ext cx="8985721" cy="601422"/>
          </a:xfrm>
          <a:prstGeom prst="rect">
            <a:avLst/>
          </a:prstGeom>
          <a:noFill/>
        </p:spPr>
        <p:txBody>
          <a:bodyPr wrap="square" lIns="96433" tIns="48216" rIns="96433" bIns="48216" rtlCol="0">
            <a:spAutoFit/>
          </a:bodyPr>
          <a:lstStyle/>
          <a:p>
            <a:pPr>
              <a:lnSpc>
                <a:spcPct val="150000"/>
              </a:lnSpc>
            </a:pPr>
            <a:r>
              <a:rPr lang="en-US" altLang="zh-CN" sz="2500" dirty="0">
                <a:latin typeface="Times New Roman" panose="02020603050405020304" pitchFamily="18" charset="0"/>
                <a:ea typeface="隶书" panose="02010509060101010101" pitchFamily="49" charset="-122"/>
              </a:rPr>
              <a:t>3. </a:t>
            </a:r>
            <a:r>
              <a:rPr lang="zh-CN" altLang="en-US" sz="2500" dirty="0">
                <a:latin typeface="Times New Roman" panose="02020603050405020304" pitchFamily="18" charset="0"/>
                <a:ea typeface="隶书" panose="02010509060101010101" pitchFamily="49" charset="-122"/>
              </a:rPr>
              <a:t>智能控制系统</a:t>
            </a:r>
          </a:p>
        </p:txBody>
      </p:sp>
      <p:sp>
        <p:nvSpPr>
          <p:cNvPr id="4" name="文本框 3">
            <a:extLst>
              <a:ext uri="{FF2B5EF4-FFF2-40B4-BE49-F238E27FC236}">
                <a16:creationId xmlns:a16="http://schemas.microsoft.com/office/drawing/2014/main" id="{C60716FD-E630-A547-C236-54D2D3529EF1}"/>
              </a:ext>
            </a:extLst>
          </p:cNvPr>
          <p:cNvSpPr txBox="1"/>
          <p:nvPr/>
        </p:nvSpPr>
        <p:spPr>
          <a:xfrm>
            <a:off x="1241717" y="1096140"/>
            <a:ext cx="10203354" cy="1010213"/>
          </a:xfrm>
          <a:prstGeom prst="rect">
            <a:avLst/>
          </a:prstGeom>
          <a:noFill/>
        </p:spPr>
        <p:txBody>
          <a:bodyPr wrap="square">
            <a:spAutoFit/>
          </a:bodyPr>
          <a:lstStyle/>
          <a:p>
            <a:pPr>
              <a:lnSpc>
                <a:spcPct val="150000"/>
              </a:lnSpc>
            </a:pP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智能控制系统式目前最高级，最完善的控制系统，在外界环境变化不定的条件下，为了保证所要求的品质、控制系统的结构和参数能自动改变</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100" dirty="0"/>
          </a:p>
        </p:txBody>
      </p:sp>
    </p:spTree>
    <p:extLst>
      <p:ext uri="{BB962C8B-B14F-4D97-AF65-F5344CB8AC3E}">
        <p14:creationId xmlns:p14="http://schemas.microsoft.com/office/powerpoint/2010/main" val="43617695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713093" y="1799522"/>
            <a:ext cx="6120680" cy="4460106"/>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综合上述定义</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工业机器人具有以下</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三个重要特性</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是一种机械装置</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可以搬运材料、零件、工具、或者完成多种操作和动作功能</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也即具有通用性。</a:t>
            </a: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是可以再编程的</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具有多种多样程序流程的</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这为人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机联系提供了可能</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也使之具有独立的柔软性。</a:t>
            </a: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有一个自动控制系统</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可以在无人参与下</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自动地完成操作作业和动作功能。</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概述</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3" name="图片 2">
            <a:extLst>
              <a:ext uri="{FF2B5EF4-FFF2-40B4-BE49-F238E27FC236}">
                <a16:creationId xmlns:a16="http://schemas.microsoft.com/office/drawing/2014/main" id="{B19611C7-9CE5-4E56-94BC-7ECD6F34BA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3104" y="2276474"/>
            <a:ext cx="4808646" cy="288518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3" name="矩形: 对角圆角 12">
            <a:extLst>
              <a:ext uri="{FF2B5EF4-FFF2-40B4-BE49-F238E27FC236}">
                <a16:creationId xmlns:a16="http://schemas.microsoft.com/office/drawing/2014/main" id="{132A9226-5A29-48AB-98B2-6905666F9820}"/>
              </a:ext>
            </a:extLst>
          </p:cNvPr>
          <p:cNvSpPr/>
          <p:nvPr/>
        </p:nvSpPr>
        <p:spPr>
          <a:xfrm>
            <a:off x="583139" y="1791355"/>
            <a:ext cx="6322641" cy="4518112"/>
          </a:xfrm>
          <a:prstGeom prst="round2Diag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5076809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388815" y="1858015"/>
            <a:ext cx="9893038" cy="397535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工业机器人的发展通常可划分为三代</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p>
          <a:p>
            <a:pPr indent="531719">
              <a:lnSpc>
                <a:spcPct val="150000"/>
              </a:lnSpc>
            </a:pP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第一代工业机器人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通常是指目前国际上商品化与实用化的“可编程工业机器人”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又称“</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示教再现工业机器人</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即为了让工业机器人完成某项作业</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首先由操作者将完成该作业所需的各种知识</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如运动轨迹、作业条件、作业顺序和作业时间等</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通过直接或间接手段</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对工业机器人进行“示教”</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工业机器人将这些知识记忆下来后</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即可根据“再现”指令</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在一定精度范围内</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忠实地重复再现各种被示教的动作。</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1962</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年美国万能自动化公司的第一台</a:t>
            </a:r>
            <a:r>
              <a:rPr lang="en-US" altLang="zh-CN" sz="210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Unimate</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工业机器人</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在美国通用汽车公司投入使用</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标志着第一代工业机器人的诞生。</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概述</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Tree>
    <p:extLst>
      <p:ext uri="{BB962C8B-B14F-4D97-AF65-F5344CB8AC3E}">
        <p14:creationId xmlns:p14="http://schemas.microsoft.com/office/powerpoint/2010/main" val="328937247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3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3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4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4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4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5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5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5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heme/theme1.xml><?xml version="1.0" encoding="utf-8"?>
<a:theme xmlns:a="http://schemas.openxmlformats.org/drawingml/2006/main" name="1_自定义设计方案">
  <a:themeElements>
    <a:clrScheme name="自定义 544">
      <a:dk1>
        <a:sysClr val="windowText" lastClr="000000"/>
      </a:dk1>
      <a:lt1>
        <a:sysClr val="window" lastClr="FFFFFF"/>
      </a:lt1>
      <a:dk2>
        <a:srgbClr val="44546A"/>
      </a:dk2>
      <a:lt2>
        <a:srgbClr val="E7E6E6"/>
      </a:lt2>
      <a:accent1>
        <a:srgbClr val="00BDBC"/>
      </a:accent1>
      <a:accent2>
        <a:srgbClr val="005081"/>
      </a:accent2>
      <a:accent3>
        <a:srgbClr val="00BDBC"/>
      </a:accent3>
      <a:accent4>
        <a:srgbClr val="005081"/>
      </a:accent4>
      <a:accent5>
        <a:srgbClr val="00BDBC"/>
      </a:accent5>
      <a:accent6>
        <a:srgbClr val="005081"/>
      </a:accent6>
      <a:hlink>
        <a:srgbClr val="00BDBC"/>
      </a:hlink>
      <a:folHlink>
        <a:srgbClr val="005081"/>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7371</Words>
  <Application>Microsoft Macintosh PowerPoint</Application>
  <PresentationFormat>自定义</PresentationFormat>
  <Paragraphs>386</Paragraphs>
  <Slides>74</Slides>
  <Notes>71</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74</vt:i4>
      </vt:variant>
    </vt:vector>
  </HeadingPairs>
  <TitlesOfParts>
    <vt:vector size="88" baseType="lpstr">
      <vt:lpstr>方正书宋_GBK</vt:lpstr>
      <vt:lpstr>宋体</vt:lpstr>
      <vt:lpstr>微软雅黑</vt:lpstr>
      <vt:lpstr>微软雅黑</vt:lpstr>
      <vt:lpstr>NEU-BZ</vt:lpstr>
      <vt:lpstr>NEU-BZ-S92</vt:lpstr>
      <vt:lpstr>Arial</vt:lpstr>
      <vt:lpstr>Calibri</vt:lpstr>
      <vt:lpstr>Calibri Light</vt:lpstr>
      <vt:lpstr>Cambria Math</vt:lpstr>
      <vt:lpstr>Franklin Gothic Book</vt:lpstr>
      <vt:lpstr>Impact</vt:lpstr>
      <vt:lpstr>Times New Roman</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970.pptx</dc:title>
  <dc:creator/>
  <cp:lastModifiedBy/>
  <cp:revision>3</cp:revision>
  <dcterms:created xsi:type="dcterms:W3CDTF">2016-10-17T14:00:00Z</dcterms:created>
  <dcterms:modified xsi:type="dcterms:W3CDTF">2022-12-19T02:01:16Z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2052-10.1.0.6749</vt:lpwstr>
  </property>
</Properties>
</file>